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8" r:id="rId3"/>
    <p:sldId id="283" r:id="rId4"/>
    <p:sldId id="287" r:id="rId5"/>
    <p:sldId id="286" r:id="rId6"/>
    <p:sldId id="285" r:id="rId7"/>
    <p:sldId id="314" r:id="rId8"/>
    <p:sldId id="315" r:id="rId9"/>
    <p:sldId id="316" r:id="rId10"/>
    <p:sldId id="317" r:id="rId11"/>
    <p:sldId id="318" r:id="rId12"/>
    <p:sldId id="320" r:id="rId13"/>
    <p:sldId id="321" r:id="rId14"/>
    <p:sldId id="319" r:id="rId15"/>
    <p:sldId id="284" r:id="rId16"/>
    <p:sldId id="282" r:id="rId17"/>
    <p:sldId id="281" r:id="rId18"/>
    <p:sldId id="289" r:id="rId19"/>
    <p:sldId id="290" r:id="rId20"/>
    <p:sldId id="291" r:id="rId21"/>
    <p:sldId id="292" r:id="rId22"/>
    <p:sldId id="293" r:id="rId23"/>
    <p:sldId id="294" r:id="rId24"/>
    <p:sldId id="295" r:id="rId25"/>
    <p:sldId id="296" r:id="rId26"/>
    <p:sldId id="298" r:id="rId27"/>
    <p:sldId id="299" r:id="rId28"/>
    <p:sldId id="300" r:id="rId29"/>
    <p:sldId id="301" r:id="rId30"/>
    <p:sldId id="297" r:id="rId31"/>
    <p:sldId id="302" r:id="rId32"/>
    <p:sldId id="303" r:id="rId33"/>
    <p:sldId id="304" r:id="rId34"/>
    <p:sldId id="305" r:id="rId35"/>
    <p:sldId id="306" r:id="rId36"/>
    <p:sldId id="307" r:id="rId37"/>
    <p:sldId id="308" r:id="rId38"/>
    <p:sldId id="309" r:id="rId39"/>
    <p:sldId id="310" r:id="rId40"/>
    <p:sldId id="311" r:id="rId41"/>
    <p:sldId id="312" r:id="rId42"/>
    <p:sldId id="322" r:id="rId43"/>
    <p:sldId id="31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sorterViewPr>
    <p:cViewPr>
      <p:scale>
        <a:sx n="100" d="100"/>
        <a:sy n="100" d="100"/>
      </p:scale>
      <p:origin x="0" y="-39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0F2A-7487-4F96-8116-F2A78CB4B7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1BF60BB-BDA4-4BBD-845D-CC952721C8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A65CC9-B00E-4CBE-82E2-25C773BA6CD2}"/>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5" name="Footer Placeholder 4">
            <a:extLst>
              <a:ext uri="{FF2B5EF4-FFF2-40B4-BE49-F238E27FC236}">
                <a16:creationId xmlns:a16="http://schemas.microsoft.com/office/drawing/2014/main" id="{A9EBF2CF-12C5-46C5-B7F9-8B99A63ECC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1A63E6-BE23-4704-AB68-E6D323A3EE57}"/>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2305667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977A-626C-46D1-A4DB-7E5F1E3A4D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11BFB6-A31F-47FE-8F3F-7B3825D750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0EFCCF-2516-4AAF-A548-E93DC455FE6C}"/>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5" name="Footer Placeholder 4">
            <a:extLst>
              <a:ext uri="{FF2B5EF4-FFF2-40B4-BE49-F238E27FC236}">
                <a16:creationId xmlns:a16="http://schemas.microsoft.com/office/drawing/2014/main" id="{988C0FB4-E455-427B-B6BD-17B16D7719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D8A99D-1A6D-4E02-88AB-F1EAA60D9B63}"/>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44225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97D2D8-6BD6-43F1-B322-BE312C620B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C4AB26-57DC-4F83-B68F-6BB54C130C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9E610E-60E8-49C8-82ED-5AEB8E7DFDB9}"/>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5" name="Footer Placeholder 4">
            <a:extLst>
              <a:ext uri="{FF2B5EF4-FFF2-40B4-BE49-F238E27FC236}">
                <a16:creationId xmlns:a16="http://schemas.microsoft.com/office/drawing/2014/main" id="{45B7853A-D297-47F9-A8DD-EF9F98CC41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2BD102-1AEA-4D6F-81F0-07B3CB220515}"/>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162910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D7712-2B80-459D-BDCB-F15685B557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FAE060-2AC7-47FC-AF55-129739A411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8DA72E-5E5B-4819-9280-6F2B98C75FC1}"/>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5" name="Footer Placeholder 4">
            <a:extLst>
              <a:ext uri="{FF2B5EF4-FFF2-40B4-BE49-F238E27FC236}">
                <a16:creationId xmlns:a16="http://schemas.microsoft.com/office/drawing/2014/main" id="{E651EE7C-B701-4F76-9A58-90E4A0AD56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F08456-B198-4C11-96D5-7BB3319CC2FF}"/>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53181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C1E1-58E3-4CE4-9312-A315D65805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30A57E-03C8-4007-B796-09873EB75F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F89981-48DD-4B7D-A44A-91F0B07B4E66}"/>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5" name="Footer Placeholder 4">
            <a:extLst>
              <a:ext uri="{FF2B5EF4-FFF2-40B4-BE49-F238E27FC236}">
                <a16:creationId xmlns:a16="http://schemas.microsoft.com/office/drawing/2014/main" id="{41EF68B9-5D67-4AC1-8471-A2F3FBEA3D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003D8E-D503-43EC-9FE1-E964914F8AEF}"/>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270880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F8EA2-F21A-4F0C-AA4C-605954BA25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864CF8-D405-43CB-BD31-82656EA13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ECF457-5E98-467B-AC53-5301244D5C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CD9E8D2-F648-4EF6-BA6C-1CD10C952775}"/>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6" name="Footer Placeholder 5">
            <a:extLst>
              <a:ext uri="{FF2B5EF4-FFF2-40B4-BE49-F238E27FC236}">
                <a16:creationId xmlns:a16="http://schemas.microsoft.com/office/drawing/2014/main" id="{E05C31C8-DD4E-4E43-9528-E8E5D40A7C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ADB19B-AFC4-4157-AE82-30316DE2D058}"/>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115651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22D8-8FA1-4075-BFB0-8D327179460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2986BF-DF09-42F8-BBEC-C2946F664E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7DEDAD-BD4D-434E-BEEC-253BEF188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65374C-E64C-4DF7-A157-298E275CD8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6ABC78-E69F-4C35-AD49-07ED7D4210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0A3D61-EC40-4EB6-A741-D236E19A371D}"/>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8" name="Footer Placeholder 7">
            <a:extLst>
              <a:ext uri="{FF2B5EF4-FFF2-40B4-BE49-F238E27FC236}">
                <a16:creationId xmlns:a16="http://schemas.microsoft.com/office/drawing/2014/main" id="{72D07322-AC58-40A6-9D1D-9E83085B721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5C60A89-2AE8-46AB-8E62-BB616308C0FA}"/>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2563199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447F-E57E-4A54-9259-7AEA1099190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E01D43-EDAA-47BC-AD6B-A1B7CA602F1E}"/>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4" name="Footer Placeholder 3">
            <a:extLst>
              <a:ext uri="{FF2B5EF4-FFF2-40B4-BE49-F238E27FC236}">
                <a16:creationId xmlns:a16="http://schemas.microsoft.com/office/drawing/2014/main" id="{32B52C65-892F-4B04-8EF9-39829E1E51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F2ECA0A-D7B1-4AF1-9D5B-D9F68FA97A2A}"/>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989498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6C0FA1-91D3-433C-A93F-4FFA8C77D6BF}"/>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3" name="Footer Placeholder 2">
            <a:extLst>
              <a:ext uri="{FF2B5EF4-FFF2-40B4-BE49-F238E27FC236}">
                <a16:creationId xmlns:a16="http://schemas.microsoft.com/office/drawing/2014/main" id="{E6F07178-ACFB-4E07-A2FD-1643E245E0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2685A2-4F91-4675-90C7-51179E552B56}"/>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3864366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A600-AFA9-4BDB-B9F6-9D1B1056C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52F1113-6991-4095-88D3-9D8F6B0716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1A183F-DC7D-4FC0-9BC1-67E788BE4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8060FD-C87E-4F0C-95F9-B58F9F981407}"/>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6" name="Footer Placeholder 5">
            <a:extLst>
              <a:ext uri="{FF2B5EF4-FFF2-40B4-BE49-F238E27FC236}">
                <a16:creationId xmlns:a16="http://schemas.microsoft.com/office/drawing/2014/main" id="{16BD6FF4-B18B-46D4-AFA9-17ED518AE5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D0F848-FE93-4858-B2B5-1B950FEFA0C6}"/>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3084684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F855-C1B2-4907-A5E1-C693A910D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7CDCAB-9264-41D0-9E72-67004A6DD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338739A-3106-4033-B0B5-63A9A67D1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C3FADD-CCF6-406F-A955-473A01EA3DBD}"/>
              </a:ext>
            </a:extLst>
          </p:cNvPr>
          <p:cNvSpPr>
            <a:spLocks noGrp="1"/>
          </p:cNvSpPr>
          <p:nvPr>
            <p:ph type="dt" sz="half" idx="10"/>
          </p:nvPr>
        </p:nvSpPr>
        <p:spPr/>
        <p:txBody>
          <a:bodyPr/>
          <a:lstStyle/>
          <a:p>
            <a:fld id="{5A8C37B4-8E6A-49C3-B4DE-B3A2906F1037}" type="datetimeFigureOut">
              <a:rPr lang="en-IN" smtClean="0"/>
              <a:t>04-05-2020</a:t>
            </a:fld>
            <a:endParaRPr lang="en-IN"/>
          </a:p>
        </p:txBody>
      </p:sp>
      <p:sp>
        <p:nvSpPr>
          <p:cNvPr id="6" name="Footer Placeholder 5">
            <a:extLst>
              <a:ext uri="{FF2B5EF4-FFF2-40B4-BE49-F238E27FC236}">
                <a16:creationId xmlns:a16="http://schemas.microsoft.com/office/drawing/2014/main" id="{F0201F4B-5A06-44B9-8146-10C30CFAF1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E83343-250B-4AF5-849E-3603AF0E044E}"/>
              </a:ext>
            </a:extLst>
          </p:cNvPr>
          <p:cNvSpPr>
            <a:spLocks noGrp="1"/>
          </p:cNvSpPr>
          <p:nvPr>
            <p:ph type="sldNum" sz="quarter" idx="12"/>
          </p:nvPr>
        </p:nvSpPr>
        <p:spPr/>
        <p:txBody>
          <a:bodyPr/>
          <a:lstStyle/>
          <a:p>
            <a:fld id="{45978498-6BD9-486B-8572-2026C7DDB814}" type="slidenum">
              <a:rPr lang="en-IN" smtClean="0"/>
              <a:t>‹#›</a:t>
            </a:fld>
            <a:endParaRPr lang="en-IN"/>
          </a:p>
        </p:txBody>
      </p:sp>
    </p:spTree>
    <p:extLst>
      <p:ext uri="{BB962C8B-B14F-4D97-AF65-F5344CB8AC3E}">
        <p14:creationId xmlns:p14="http://schemas.microsoft.com/office/powerpoint/2010/main" val="3689505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EB4243-DAE9-4B23-AC24-5413DC880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B960E8-ACB2-434C-B785-E2E67EF69F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CE12CD-8392-475E-B229-33A7036D41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8C37B4-8E6A-49C3-B4DE-B3A2906F1037}" type="datetimeFigureOut">
              <a:rPr lang="en-IN" smtClean="0"/>
              <a:t>04-05-2020</a:t>
            </a:fld>
            <a:endParaRPr lang="en-IN"/>
          </a:p>
        </p:txBody>
      </p:sp>
      <p:sp>
        <p:nvSpPr>
          <p:cNvPr id="5" name="Footer Placeholder 4">
            <a:extLst>
              <a:ext uri="{FF2B5EF4-FFF2-40B4-BE49-F238E27FC236}">
                <a16:creationId xmlns:a16="http://schemas.microsoft.com/office/drawing/2014/main" id="{04BBCFDA-88C4-4710-8BAE-C686A78B1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C049E77-87E8-418D-88AF-FA8DB3D382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78498-6BD9-486B-8572-2026C7DDB814}" type="slidenum">
              <a:rPr lang="en-IN" smtClean="0"/>
              <a:t>‹#›</a:t>
            </a:fld>
            <a:endParaRPr lang="en-IN"/>
          </a:p>
        </p:txBody>
      </p:sp>
    </p:spTree>
    <p:extLst>
      <p:ext uri="{BB962C8B-B14F-4D97-AF65-F5344CB8AC3E}">
        <p14:creationId xmlns:p14="http://schemas.microsoft.com/office/powerpoint/2010/main" val="2229906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849-62BC-4FD2-ADAC-60D2060D5875}"/>
              </a:ext>
            </a:extLst>
          </p:cNvPr>
          <p:cNvSpPr>
            <a:spLocks noGrp="1"/>
          </p:cNvSpPr>
          <p:nvPr>
            <p:ph type="ctrTitle"/>
          </p:nvPr>
        </p:nvSpPr>
        <p:spPr>
          <a:xfrm>
            <a:off x="1524000" y="0"/>
            <a:ext cx="9144000" cy="6427176"/>
          </a:xfrm>
        </p:spPr>
        <p:txBody>
          <a:bodyPr>
            <a:noAutofit/>
          </a:bodyPr>
          <a:lstStyle/>
          <a:p>
            <a:pPr algn="l"/>
            <a:r>
              <a:rPr lang="en-IN" sz="4400" dirty="0">
                <a:solidFill>
                  <a:schemeClr val="accent1"/>
                </a:solidFill>
              </a:rPr>
              <a:t>Certification Management system </a:t>
            </a:r>
            <a:br>
              <a:rPr lang="en-IN" sz="4000" dirty="0">
                <a:solidFill>
                  <a:schemeClr val="accent1"/>
                </a:solidFill>
              </a:rPr>
            </a:br>
            <a:r>
              <a:rPr lang="en-IN" sz="2400" dirty="0"/>
              <a:t> </a:t>
            </a:r>
            <a:br>
              <a:rPr lang="en-IN" sz="2400" dirty="0"/>
            </a:br>
            <a:r>
              <a:rPr lang="en-IN" sz="2400" dirty="0"/>
              <a:t> </a:t>
            </a:r>
            <a:br>
              <a:rPr lang="en-IN" sz="2400" dirty="0"/>
            </a:br>
            <a:r>
              <a:rPr lang="en-IN" sz="2400" dirty="0"/>
              <a:t> </a:t>
            </a:r>
            <a:br>
              <a:rPr lang="en-IN" sz="2400" dirty="0"/>
            </a:br>
            <a:r>
              <a:rPr lang="en-IN" sz="2400" dirty="0"/>
              <a:t> </a:t>
            </a:r>
            <a:br>
              <a:rPr lang="en-IN" sz="2400" dirty="0"/>
            </a:br>
            <a:r>
              <a:rPr lang="en-IN" sz="2400" dirty="0">
                <a:solidFill>
                  <a:schemeClr val="accent1"/>
                </a:solidFill>
              </a:rPr>
              <a:t>PREPARED FOR</a:t>
            </a:r>
            <a:br>
              <a:rPr lang="en-IN" sz="2400" dirty="0"/>
            </a:br>
            <a:r>
              <a:rPr lang="en-IN" sz="2400" dirty="0"/>
              <a:t>SFDC Training</a:t>
            </a:r>
            <a:br>
              <a:rPr lang="en-IN" sz="2400" dirty="0"/>
            </a:br>
            <a:r>
              <a:rPr lang="en-IN" sz="2400" dirty="0"/>
              <a:t>Capgemini Technology Services</a:t>
            </a:r>
            <a:br>
              <a:rPr lang="en-IN" sz="2400" dirty="0"/>
            </a:br>
            <a:r>
              <a:rPr lang="en-IN" sz="2400" dirty="0"/>
              <a:t> </a:t>
            </a:r>
            <a:br>
              <a:rPr lang="en-IN" sz="2400" dirty="0"/>
            </a:br>
            <a:r>
              <a:rPr lang="en-IN" sz="2400" dirty="0">
                <a:solidFill>
                  <a:schemeClr val="accent1"/>
                </a:solidFill>
              </a:rPr>
              <a:t>MENTOR:</a:t>
            </a:r>
            <a:br>
              <a:rPr lang="en-IN" sz="2400" dirty="0"/>
            </a:br>
            <a:r>
              <a:rPr lang="en-IN" sz="2400" dirty="0"/>
              <a:t>Rahul Vikash</a:t>
            </a:r>
            <a:br>
              <a:rPr lang="en-IN" sz="2400" dirty="0"/>
            </a:br>
            <a:r>
              <a:rPr lang="en-IN" sz="2400" dirty="0"/>
              <a:t> </a:t>
            </a:r>
            <a:br>
              <a:rPr lang="en-IN" sz="2400" dirty="0"/>
            </a:br>
            <a:r>
              <a:rPr lang="en-IN" sz="2400" dirty="0">
                <a:solidFill>
                  <a:schemeClr val="accent1"/>
                </a:solidFill>
              </a:rPr>
              <a:t>PREPARED BY</a:t>
            </a:r>
            <a:br>
              <a:rPr lang="en-IN" sz="2400" dirty="0"/>
            </a:br>
            <a:r>
              <a:rPr lang="en-IN" sz="2400" dirty="0"/>
              <a:t>Voleti Venkatesh</a:t>
            </a:r>
            <a:endParaRPr lang="en-IN" sz="800" dirty="0"/>
          </a:p>
        </p:txBody>
      </p:sp>
    </p:spTree>
    <p:extLst>
      <p:ext uri="{BB962C8B-B14F-4D97-AF65-F5344CB8AC3E}">
        <p14:creationId xmlns:p14="http://schemas.microsoft.com/office/powerpoint/2010/main" val="965687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B0D0-6415-4C3C-A2F8-76A0935FBD6A}"/>
              </a:ext>
            </a:extLst>
          </p:cNvPr>
          <p:cNvSpPr>
            <a:spLocks noGrp="1"/>
          </p:cNvSpPr>
          <p:nvPr>
            <p:ph type="title"/>
          </p:nvPr>
        </p:nvSpPr>
        <p:spPr/>
        <p:txBody>
          <a:bodyPr/>
          <a:lstStyle/>
          <a:p>
            <a:r>
              <a:rPr lang="en-IN" b="1" dirty="0">
                <a:solidFill>
                  <a:schemeClr val="accent1">
                    <a:lumMod val="75000"/>
                  </a:schemeClr>
                </a:solidFill>
              </a:rPr>
              <a:t>Sequence Diagram of App Admin:</a:t>
            </a:r>
          </a:p>
        </p:txBody>
      </p:sp>
      <p:pic>
        <p:nvPicPr>
          <p:cNvPr id="4" name="Content Placeholder 3">
            <a:extLst>
              <a:ext uri="{FF2B5EF4-FFF2-40B4-BE49-F238E27FC236}">
                <a16:creationId xmlns:a16="http://schemas.microsoft.com/office/drawing/2014/main" id="{B9AB4E3D-D2E4-4ABE-AF21-CF2ABB64B6C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86925" y="1825625"/>
            <a:ext cx="5818149" cy="4351338"/>
          </a:xfrm>
          <a:prstGeom prst="rect">
            <a:avLst/>
          </a:prstGeom>
          <a:noFill/>
          <a:ln>
            <a:noFill/>
          </a:ln>
        </p:spPr>
      </p:pic>
    </p:spTree>
    <p:extLst>
      <p:ext uri="{BB962C8B-B14F-4D97-AF65-F5344CB8AC3E}">
        <p14:creationId xmlns:p14="http://schemas.microsoft.com/office/powerpoint/2010/main" val="182732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E0AA-03E4-4240-B222-6C9C4CAFCED2}"/>
              </a:ext>
            </a:extLst>
          </p:cNvPr>
          <p:cNvSpPr>
            <a:spLocks noGrp="1"/>
          </p:cNvSpPr>
          <p:nvPr>
            <p:ph type="title"/>
          </p:nvPr>
        </p:nvSpPr>
        <p:spPr/>
        <p:txBody>
          <a:bodyPr/>
          <a:lstStyle/>
          <a:p>
            <a:r>
              <a:rPr lang="en-IN" b="1" dirty="0">
                <a:solidFill>
                  <a:schemeClr val="accent1">
                    <a:lumMod val="75000"/>
                  </a:schemeClr>
                </a:solidFill>
              </a:rPr>
              <a:t>Activity Diagram for App user:</a:t>
            </a:r>
          </a:p>
        </p:txBody>
      </p:sp>
      <p:pic>
        <p:nvPicPr>
          <p:cNvPr id="4" name="Content Placeholder 3">
            <a:extLst>
              <a:ext uri="{FF2B5EF4-FFF2-40B4-BE49-F238E27FC236}">
                <a16:creationId xmlns:a16="http://schemas.microsoft.com/office/drawing/2014/main" id="{C75AB659-60D7-4AC6-A634-DECA23FEC46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2380" y="1825625"/>
            <a:ext cx="7407239" cy="4351338"/>
          </a:xfrm>
          <a:prstGeom prst="rect">
            <a:avLst/>
          </a:prstGeom>
          <a:noFill/>
          <a:ln>
            <a:noFill/>
          </a:ln>
        </p:spPr>
      </p:pic>
    </p:spTree>
    <p:extLst>
      <p:ext uri="{BB962C8B-B14F-4D97-AF65-F5344CB8AC3E}">
        <p14:creationId xmlns:p14="http://schemas.microsoft.com/office/powerpoint/2010/main" val="2089338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569DF-7180-42C1-9C26-FD6DA95CC01B}"/>
              </a:ext>
            </a:extLst>
          </p:cNvPr>
          <p:cNvSpPr>
            <a:spLocks noGrp="1"/>
          </p:cNvSpPr>
          <p:nvPr>
            <p:ph type="title"/>
          </p:nvPr>
        </p:nvSpPr>
        <p:spPr/>
        <p:txBody>
          <a:bodyPr/>
          <a:lstStyle/>
          <a:p>
            <a:r>
              <a:rPr lang="en-IN" b="1" dirty="0">
                <a:solidFill>
                  <a:schemeClr val="accent1">
                    <a:lumMod val="75000"/>
                  </a:schemeClr>
                </a:solidFill>
              </a:rPr>
              <a:t>Activity Diagram for App Admin:</a:t>
            </a:r>
          </a:p>
        </p:txBody>
      </p:sp>
      <p:pic>
        <p:nvPicPr>
          <p:cNvPr id="4" name="Content Placeholder 3">
            <a:extLst>
              <a:ext uri="{FF2B5EF4-FFF2-40B4-BE49-F238E27FC236}">
                <a16:creationId xmlns:a16="http://schemas.microsoft.com/office/drawing/2014/main" id="{E8F69233-133D-4B16-A5BA-83D65D87524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9437" y="1825625"/>
            <a:ext cx="7313126" cy="4351338"/>
          </a:xfrm>
          <a:prstGeom prst="rect">
            <a:avLst/>
          </a:prstGeom>
          <a:noFill/>
          <a:ln>
            <a:noFill/>
          </a:ln>
        </p:spPr>
      </p:pic>
    </p:spTree>
    <p:extLst>
      <p:ext uri="{BB962C8B-B14F-4D97-AF65-F5344CB8AC3E}">
        <p14:creationId xmlns:p14="http://schemas.microsoft.com/office/powerpoint/2010/main" val="3220873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D3EB-67EB-40F5-801B-4ADA539BCA13}"/>
              </a:ext>
            </a:extLst>
          </p:cNvPr>
          <p:cNvSpPr>
            <a:spLocks noGrp="1"/>
          </p:cNvSpPr>
          <p:nvPr>
            <p:ph type="title"/>
          </p:nvPr>
        </p:nvSpPr>
        <p:spPr/>
        <p:txBody>
          <a:bodyPr/>
          <a:lstStyle/>
          <a:p>
            <a:r>
              <a:rPr lang="en-IN" b="1" dirty="0">
                <a:solidFill>
                  <a:schemeClr val="accent1">
                    <a:lumMod val="75000"/>
                  </a:schemeClr>
                </a:solidFill>
              </a:rPr>
              <a:t>Flow Chart:</a:t>
            </a:r>
          </a:p>
        </p:txBody>
      </p:sp>
      <p:pic>
        <p:nvPicPr>
          <p:cNvPr id="4" name="Content Placeholder 3">
            <a:extLst>
              <a:ext uri="{FF2B5EF4-FFF2-40B4-BE49-F238E27FC236}">
                <a16:creationId xmlns:a16="http://schemas.microsoft.com/office/drawing/2014/main" id="{C849FF84-3389-4A24-87B6-B514CC26FD70}"/>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5017" t="3062" r="19547" b="-3062"/>
          <a:stretch/>
        </p:blipFill>
        <p:spPr bwMode="auto">
          <a:xfrm>
            <a:off x="3472859" y="1825625"/>
            <a:ext cx="5246282" cy="43513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750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1E51-7729-425D-BA27-16D3AF45C6F7}"/>
              </a:ext>
            </a:extLst>
          </p:cNvPr>
          <p:cNvSpPr>
            <a:spLocks noGrp="1"/>
          </p:cNvSpPr>
          <p:nvPr>
            <p:ph type="title"/>
          </p:nvPr>
        </p:nvSpPr>
        <p:spPr/>
        <p:txBody>
          <a:bodyPr/>
          <a:lstStyle/>
          <a:p>
            <a:r>
              <a:rPr lang="en-IN" b="1" dirty="0">
                <a:solidFill>
                  <a:schemeClr val="accent1">
                    <a:lumMod val="75000"/>
                  </a:schemeClr>
                </a:solidFill>
              </a:rPr>
              <a:t>Use Case Diagram:</a:t>
            </a:r>
          </a:p>
        </p:txBody>
      </p:sp>
      <p:pic>
        <p:nvPicPr>
          <p:cNvPr id="4" name="Content Placeholder 3">
            <a:extLst>
              <a:ext uri="{FF2B5EF4-FFF2-40B4-BE49-F238E27FC236}">
                <a16:creationId xmlns:a16="http://schemas.microsoft.com/office/drawing/2014/main" id="{C392B58D-CC0A-4ED6-AF06-72B30C4ADA4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2967" y="1825625"/>
            <a:ext cx="5886066" cy="4351338"/>
          </a:xfrm>
          <a:prstGeom prst="rect">
            <a:avLst/>
          </a:prstGeom>
          <a:noFill/>
          <a:ln>
            <a:noFill/>
          </a:ln>
        </p:spPr>
      </p:pic>
    </p:spTree>
    <p:extLst>
      <p:ext uri="{BB962C8B-B14F-4D97-AF65-F5344CB8AC3E}">
        <p14:creationId xmlns:p14="http://schemas.microsoft.com/office/powerpoint/2010/main" val="2790796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849-62BC-4FD2-ADAC-60D2060D5875}"/>
              </a:ext>
            </a:extLst>
          </p:cNvPr>
          <p:cNvSpPr>
            <a:spLocks noGrp="1"/>
          </p:cNvSpPr>
          <p:nvPr>
            <p:ph type="ctrTitle"/>
          </p:nvPr>
        </p:nvSpPr>
        <p:spPr>
          <a:xfrm>
            <a:off x="1392115" y="-70337"/>
            <a:ext cx="9144000" cy="6427176"/>
          </a:xfrm>
        </p:spPr>
        <p:txBody>
          <a:bodyPr>
            <a:noAutofit/>
          </a:bodyPr>
          <a:lstStyle/>
          <a:p>
            <a:pPr algn="l"/>
            <a:r>
              <a:rPr lang="en-IN" sz="2400" b="1" dirty="0">
                <a:solidFill>
                  <a:schemeClr val="accent1">
                    <a:lumMod val="75000"/>
                  </a:schemeClr>
                </a:solidFill>
              </a:rPr>
              <a:t>Validations – Rules and triggers</a:t>
            </a:r>
            <a:br>
              <a:rPr lang="en-IN" sz="2400" b="1" dirty="0">
                <a:solidFill>
                  <a:schemeClr val="accent1">
                    <a:lumMod val="75000"/>
                  </a:schemeClr>
                </a:solidFill>
              </a:rPr>
            </a:br>
            <a:r>
              <a:rPr lang="en-IN" sz="2400" b="1" dirty="0">
                <a:solidFill>
                  <a:schemeClr val="accent1">
                    <a:lumMod val="75000"/>
                  </a:schemeClr>
                </a:solidFill>
              </a:rPr>
              <a:t>Rules:</a:t>
            </a:r>
            <a:br>
              <a:rPr lang="en-IN" sz="1600" dirty="0"/>
            </a:br>
            <a:r>
              <a:rPr lang="en-IN" sz="1600" dirty="0"/>
              <a:t>The rules here include for the inputs and validations that are to be followed in order to function App smoothly. The rules include:</a:t>
            </a:r>
            <a:br>
              <a:rPr lang="en-IN" sz="1600" dirty="0"/>
            </a:br>
            <a:r>
              <a:rPr lang="en-IN" sz="1600" dirty="0"/>
              <a:t>The Employee ID must be unique</a:t>
            </a:r>
            <a:br>
              <a:rPr lang="en-IN" sz="1600" dirty="0"/>
            </a:br>
            <a:r>
              <a:rPr lang="en-IN" sz="1600" dirty="0"/>
              <a:t>Experience must be in years completed</a:t>
            </a:r>
            <a:br>
              <a:rPr lang="en-IN" sz="1600" dirty="0"/>
            </a:br>
            <a:r>
              <a:rPr lang="en-IN" sz="1600" dirty="0"/>
              <a:t>Certification Name must be unique</a:t>
            </a:r>
            <a:br>
              <a:rPr lang="en-IN" sz="1600" dirty="0"/>
            </a:br>
            <a:r>
              <a:rPr lang="en-IN" sz="1600" dirty="0"/>
              <a:t>Due Date must not be less than Today.</a:t>
            </a:r>
            <a:br>
              <a:rPr lang="en-IN" sz="1600" dirty="0"/>
            </a:br>
            <a:r>
              <a:rPr lang="en-IN" sz="1600" dirty="0"/>
              <a:t>Status should always be Draft at the beginning.</a:t>
            </a:r>
            <a:br>
              <a:rPr lang="en-IN" sz="1600" dirty="0"/>
            </a:br>
            <a:r>
              <a:rPr lang="en-IN" sz="1600" dirty="0"/>
              <a:t> Once an employee has requested for certification, he cannot make any more requests - Same certification and Voucher cannot be used over again, if already used.</a:t>
            </a:r>
            <a:br>
              <a:rPr lang="en-IN" sz="1600" dirty="0"/>
            </a:br>
            <a:r>
              <a:rPr lang="en-IN" sz="1600" dirty="0"/>
              <a:t> Voucher Name must be unique and 10 chars long.</a:t>
            </a:r>
            <a:br>
              <a:rPr lang="en-IN" sz="1600" dirty="0"/>
            </a:br>
            <a:r>
              <a:rPr lang="en-IN" sz="1600" dirty="0"/>
              <a:t> Validity should be greater than today. </a:t>
            </a:r>
            <a:br>
              <a:rPr lang="en-IN" sz="1600" dirty="0"/>
            </a:br>
            <a:r>
              <a:rPr lang="en-IN" sz="1600" dirty="0"/>
              <a:t> A Voucher should be Active for it to be applied.</a:t>
            </a:r>
            <a:br>
              <a:rPr lang="en-IN" sz="1600" dirty="0"/>
            </a:br>
            <a:r>
              <a:rPr lang="en-IN" sz="1600" dirty="0"/>
              <a:t> If a request has been approved and has no voucher, but a voucher is available, then it should be automatically applied.</a:t>
            </a:r>
            <a:br>
              <a:rPr lang="en-IN" sz="1600" dirty="0"/>
            </a:br>
            <a:r>
              <a:rPr lang="en-IN" sz="1600" dirty="0"/>
              <a:t> </a:t>
            </a:r>
            <a:br>
              <a:rPr lang="en-IN" sz="1600" dirty="0"/>
            </a:br>
            <a:r>
              <a:rPr lang="en-IN" sz="2400" b="1" dirty="0">
                <a:solidFill>
                  <a:schemeClr val="accent1">
                    <a:lumMod val="75000"/>
                  </a:schemeClr>
                </a:solidFill>
              </a:rPr>
              <a:t>Triggers:</a:t>
            </a:r>
            <a:br>
              <a:rPr lang="en-IN" sz="1600" dirty="0"/>
            </a:br>
            <a:r>
              <a:rPr lang="en-IN" sz="1600" dirty="0"/>
              <a:t>The Apex Triggers help in managing the validations and for proper functioning of App. I used 3 Triggers.</a:t>
            </a:r>
            <a:br>
              <a:rPr lang="en-IN" sz="1600" dirty="0"/>
            </a:br>
            <a:r>
              <a:rPr lang="en-IN" sz="1600" dirty="0"/>
              <a:t>1.Checking Duplicates (Certification Request) : This trigger helps us in checking if a Certification request is not being made with the same set of Certification and Voucher details, which were used previously (if any). </a:t>
            </a:r>
            <a:br>
              <a:rPr lang="en-IN" sz="1600" dirty="0"/>
            </a:br>
            <a:r>
              <a:rPr lang="en-IN" sz="1600" dirty="0"/>
              <a:t> </a:t>
            </a:r>
            <a:br>
              <a:rPr lang="en-IN" sz="1600" dirty="0"/>
            </a:br>
            <a:r>
              <a:rPr lang="en-IN" sz="1600" dirty="0"/>
              <a:t>2.Employee Duplicate (Certification Request) This trigger helps us in checking if a Certification request is being made with an Employee who already has a request pending or approved. </a:t>
            </a:r>
            <a:br>
              <a:rPr lang="en-IN" sz="1600" dirty="0"/>
            </a:br>
            <a:endParaRPr lang="en-IN" sz="500" dirty="0"/>
          </a:p>
        </p:txBody>
      </p:sp>
    </p:spTree>
    <p:extLst>
      <p:ext uri="{BB962C8B-B14F-4D97-AF65-F5344CB8AC3E}">
        <p14:creationId xmlns:p14="http://schemas.microsoft.com/office/powerpoint/2010/main" val="308074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849-62BC-4FD2-ADAC-60D2060D5875}"/>
              </a:ext>
            </a:extLst>
          </p:cNvPr>
          <p:cNvSpPr>
            <a:spLocks noGrp="1"/>
          </p:cNvSpPr>
          <p:nvPr>
            <p:ph type="ctrTitle"/>
          </p:nvPr>
        </p:nvSpPr>
        <p:spPr>
          <a:xfrm>
            <a:off x="1524000" y="307732"/>
            <a:ext cx="9144000" cy="5688622"/>
          </a:xfrm>
        </p:spPr>
        <p:txBody>
          <a:bodyPr>
            <a:noAutofit/>
          </a:bodyPr>
          <a:lstStyle/>
          <a:p>
            <a:pPr algn="l"/>
            <a:r>
              <a:rPr lang="en-IN" sz="2000" dirty="0"/>
              <a:t>3.Auto Voucher (Certification Request) This trigger comes into run only when a Request Status has been set to Approved without any voucher for that Request. If a voucher is available in the Voucher object for that certification (unused), then only this trigger will help in applying that voucher to the appropriate Request and deactivate that voucher.</a:t>
            </a:r>
            <a:br>
              <a:rPr lang="en-IN" sz="2000" dirty="0"/>
            </a:br>
            <a:r>
              <a:rPr lang="en-IN" sz="2000" dirty="0"/>
              <a:t> </a:t>
            </a:r>
            <a:br>
              <a:rPr lang="en-IN" sz="2000" dirty="0"/>
            </a:br>
            <a:r>
              <a:rPr lang="en-IN" sz="2000" dirty="0"/>
              <a:t> </a:t>
            </a:r>
            <a:br>
              <a:rPr lang="en-IN" sz="2000" dirty="0"/>
            </a:br>
            <a:r>
              <a:rPr lang="en-IN" sz="2800" b="1" dirty="0">
                <a:solidFill>
                  <a:schemeClr val="accent1">
                    <a:lumMod val="75000"/>
                  </a:schemeClr>
                </a:solidFill>
              </a:rPr>
              <a:t>Assumptions:</a:t>
            </a:r>
            <a:br>
              <a:rPr lang="en-IN" sz="2800" b="1" dirty="0">
                <a:solidFill>
                  <a:schemeClr val="accent1">
                    <a:lumMod val="75000"/>
                  </a:schemeClr>
                </a:solidFill>
              </a:rPr>
            </a:br>
            <a:br>
              <a:rPr lang="en-IN" sz="2000" dirty="0"/>
            </a:br>
            <a:r>
              <a:rPr lang="en-IN" sz="2000" b="1" dirty="0">
                <a:solidFill>
                  <a:schemeClr val="accent1">
                    <a:lumMod val="75000"/>
                  </a:schemeClr>
                </a:solidFill>
              </a:rPr>
              <a:t>The Assumptions include:</a:t>
            </a:r>
            <a:br>
              <a:rPr lang="en-IN" sz="2000" dirty="0"/>
            </a:br>
            <a:br>
              <a:rPr lang="en-IN" sz="2000" dirty="0"/>
            </a:br>
            <a:r>
              <a:rPr lang="en-IN" sz="2000" dirty="0"/>
              <a:t>Employee sends his information through Email to App User.</a:t>
            </a:r>
            <a:br>
              <a:rPr lang="en-IN" sz="2000" dirty="0"/>
            </a:br>
            <a:r>
              <a:rPr lang="en-IN" sz="2000" dirty="0"/>
              <a:t>The Employee is not a type of User in Salesforce</a:t>
            </a:r>
            <a:br>
              <a:rPr lang="en-IN" sz="2000" dirty="0"/>
            </a:br>
            <a:r>
              <a:rPr lang="en-IN" sz="2000" dirty="0"/>
              <a:t>App Admin cannot add App Users.</a:t>
            </a:r>
            <a:br>
              <a:rPr lang="en-IN" sz="2000" dirty="0"/>
            </a:br>
            <a:r>
              <a:rPr lang="en-IN" sz="2000" dirty="0"/>
              <a:t>Employee cannot modify his details in salesforce.</a:t>
            </a:r>
            <a:br>
              <a:rPr lang="en-IN" sz="2000" dirty="0"/>
            </a:br>
            <a:r>
              <a:rPr lang="en-IN" sz="2000" dirty="0"/>
              <a:t>Employee request status is passed through Email</a:t>
            </a:r>
            <a:br>
              <a:rPr lang="en-IN" sz="2000" dirty="0"/>
            </a:br>
            <a:r>
              <a:rPr lang="en-IN" sz="2000" dirty="0"/>
              <a:t>Certification request is assigned to approved by the Approval Process, but not when a voucher has been applied.</a:t>
            </a:r>
            <a:br>
              <a:rPr lang="en-IN" sz="2000" dirty="0"/>
            </a:br>
            <a:r>
              <a:rPr lang="en-IN" sz="2000" dirty="0"/>
              <a:t>Reports and Dashboards have the time frequency set to the Current Financial Year, and this can be changed be the viewer accordingly, to fit his timeline.</a:t>
            </a:r>
            <a:br>
              <a:rPr lang="en-IN" sz="2000" dirty="0"/>
            </a:br>
            <a:endParaRPr lang="en-IN" sz="700" dirty="0"/>
          </a:p>
        </p:txBody>
      </p:sp>
    </p:spTree>
    <p:extLst>
      <p:ext uri="{BB962C8B-B14F-4D97-AF65-F5344CB8AC3E}">
        <p14:creationId xmlns:p14="http://schemas.microsoft.com/office/powerpoint/2010/main" val="225452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849-62BC-4FD2-ADAC-60D2060D5875}"/>
              </a:ext>
            </a:extLst>
          </p:cNvPr>
          <p:cNvSpPr>
            <a:spLocks noGrp="1"/>
          </p:cNvSpPr>
          <p:nvPr>
            <p:ph type="ctrTitle"/>
          </p:nvPr>
        </p:nvSpPr>
        <p:spPr>
          <a:xfrm>
            <a:off x="1524000" y="0"/>
            <a:ext cx="9144000" cy="6427176"/>
          </a:xfrm>
        </p:spPr>
        <p:txBody>
          <a:bodyPr>
            <a:noAutofit/>
          </a:bodyPr>
          <a:lstStyle/>
          <a:p>
            <a:pPr algn="l"/>
            <a:r>
              <a:rPr lang="en-IN" sz="3200" b="1" dirty="0">
                <a:solidFill>
                  <a:schemeClr val="accent1">
                    <a:lumMod val="75000"/>
                  </a:schemeClr>
                </a:solidFill>
              </a:rPr>
              <a:t>Application Flow:</a:t>
            </a:r>
            <a:br>
              <a:rPr lang="en-IN" sz="3200" b="1" dirty="0">
                <a:solidFill>
                  <a:schemeClr val="accent1">
                    <a:lumMod val="75000"/>
                  </a:schemeClr>
                </a:solidFill>
              </a:rPr>
            </a:br>
            <a:br>
              <a:rPr lang="en-IN" sz="2400" dirty="0"/>
            </a:br>
            <a:r>
              <a:rPr lang="en-IN" sz="2400" dirty="0"/>
              <a:t>App Admin creates Certifications and Vouchers.</a:t>
            </a:r>
            <a:br>
              <a:rPr lang="en-IN" sz="2400" dirty="0"/>
            </a:br>
            <a:r>
              <a:rPr lang="en-IN" sz="2400" dirty="0"/>
              <a:t>Employees can request to App User through Email.</a:t>
            </a:r>
            <a:br>
              <a:rPr lang="en-IN" sz="2400" dirty="0"/>
            </a:br>
            <a:r>
              <a:rPr lang="en-IN" sz="2400" dirty="0"/>
              <a:t>App User adds Employees details and raises certification Requests.</a:t>
            </a:r>
            <a:br>
              <a:rPr lang="en-IN" sz="2400" dirty="0"/>
            </a:br>
            <a:r>
              <a:rPr lang="en-IN" sz="2400" dirty="0"/>
              <a:t>The status of request is draft initially and is sent for approval.</a:t>
            </a:r>
            <a:br>
              <a:rPr lang="en-IN" sz="2400" dirty="0"/>
            </a:br>
            <a:r>
              <a:rPr lang="en-IN" sz="2400" dirty="0"/>
              <a:t>App Admin Approves or Rejects the request and email notification is sent to App User and employee.</a:t>
            </a:r>
            <a:br>
              <a:rPr lang="en-IN" sz="2400" dirty="0"/>
            </a:br>
            <a:r>
              <a:rPr lang="en-IN" sz="2400" dirty="0"/>
              <a:t>Once it is Approved and no voucher is added to request, a voucher is automatically assigned to it which is active.</a:t>
            </a:r>
            <a:br>
              <a:rPr lang="en-IN" sz="2400" dirty="0"/>
            </a:br>
            <a:r>
              <a:rPr lang="en-IN" sz="2400" dirty="0"/>
              <a:t>Employee sends the status of his request passed to him from App Admin to App User</a:t>
            </a:r>
            <a:br>
              <a:rPr lang="en-IN" sz="2400" dirty="0"/>
            </a:br>
            <a:r>
              <a:rPr lang="en-IN" sz="2400" dirty="0"/>
              <a:t>App User modifies the status of request to Passed or failed.</a:t>
            </a:r>
            <a:br>
              <a:rPr lang="en-IN" sz="2400" dirty="0"/>
            </a:br>
            <a:r>
              <a:rPr lang="en-IN" sz="2400" dirty="0"/>
              <a:t>The employee cannot apply for certification again once he is passed or failed.</a:t>
            </a:r>
            <a:br>
              <a:rPr lang="en-IN" sz="2400" dirty="0"/>
            </a:br>
            <a:r>
              <a:rPr lang="en-IN" sz="2400" dirty="0"/>
              <a:t>This is the flow of certification management Application.</a:t>
            </a:r>
            <a:br>
              <a:rPr lang="en-IN" sz="2400" dirty="0"/>
            </a:br>
            <a:r>
              <a:rPr lang="en-IN" sz="2400" dirty="0"/>
              <a:t> </a:t>
            </a:r>
            <a:br>
              <a:rPr lang="en-IN" sz="2400" dirty="0"/>
            </a:br>
            <a:endParaRPr lang="en-IN" sz="800" dirty="0"/>
          </a:p>
        </p:txBody>
      </p:sp>
    </p:spTree>
    <p:extLst>
      <p:ext uri="{BB962C8B-B14F-4D97-AF65-F5344CB8AC3E}">
        <p14:creationId xmlns:p14="http://schemas.microsoft.com/office/powerpoint/2010/main" val="418708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CE94-035D-4E04-A495-BA666647D2B9}"/>
              </a:ext>
            </a:extLst>
          </p:cNvPr>
          <p:cNvSpPr>
            <a:spLocks noGrp="1"/>
          </p:cNvSpPr>
          <p:nvPr>
            <p:ph type="title"/>
          </p:nvPr>
        </p:nvSpPr>
        <p:spPr/>
        <p:txBody>
          <a:bodyPr/>
          <a:lstStyle/>
          <a:p>
            <a:r>
              <a:rPr lang="en-IN" b="1" dirty="0">
                <a:solidFill>
                  <a:schemeClr val="accent1">
                    <a:lumMod val="75000"/>
                  </a:schemeClr>
                </a:solidFill>
              </a:rPr>
              <a:t>New Employees fill Out Form:</a:t>
            </a:r>
            <a:br>
              <a:rPr lang="en-IN" b="1" dirty="0">
                <a:solidFill>
                  <a:schemeClr val="accent1">
                    <a:lumMod val="75000"/>
                  </a:schemeClr>
                </a:solidFill>
              </a:rPr>
            </a:br>
            <a:endParaRPr lang="en-IN" b="1" dirty="0">
              <a:solidFill>
                <a:schemeClr val="accent1">
                  <a:lumMod val="75000"/>
                </a:schemeClr>
              </a:solidFill>
            </a:endParaRPr>
          </a:p>
        </p:txBody>
      </p:sp>
      <p:pic>
        <p:nvPicPr>
          <p:cNvPr id="4" name="Content Placeholder 3">
            <a:extLst>
              <a:ext uri="{FF2B5EF4-FFF2-40B4-BE49-F238E27FC236}">
                <a16:creationId xmlns:a16="http://schemas.microsoft.com/office/drawing/2014/main" id="{5E211E6A-3920-40EC-8982-174A366E191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4710" y="1825625"/>
            <a:ext cx="5482580" cy="4351338"/>
          </a:xfrm>
          <a:prstGeom prst="rect">
            <a:avLst/>
          </a:prstGeom>
          <a:noFill/>
          <a:ln>
            <a:noFill/>
          </a:ln>
        </p:spPr>
      </p:pic>
    </p:spTree>
    <p:extLst>
      <p:ext uri="{BB962C8B-B14F-4D97-AF65-F5344CB8AC3E}">
        <p14:creationId xmlns:p14="http://schemas.microsoft.com/office/powerpoint/2010/main" val="3029444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30B8-32E6-4186-8005-6AE162A9C399}"/>
              </a:ext>
            </a:extLst>
          </p:cNvPr>
          <p:cNvSpPr>
            <a:spLocks noGrp="1"/>
          </p:cNvSpPr>
          <p:nvPr>
            <p:ph type="title"/>
          </p:nvPr>
        </p:nvSpPr>
        <p:spPr/>
        <p:txBody>
          <a:bodyPr/>
          <a:lstStyle/>
          <a:p>
            <a:r>
              <a:rPr lang="en-IN" b="1" dirty="0">
                <a:solidFill>
                  <a:schemeClr val="accent1">
                    <a:lumMod val="75000"/>
                  </a:schemeClr>
                </a:solidFill>
              </a:rPr>
              <a:t>New Certification fill Out Form:</a:t>
            </a:r>
          </a:p>
        </p:txBody>
      </p:sp>
      <p:pic>
        <p:nvPicPr>
          <p:cNvPr id="4" name="Content Placeholder 3">
            <a:extLst>
              <a:ext uri="{FF2B5EF4-FFF2-40B4-BE49-F238E27FC236}">
                <a16:creationId xmlns:a16="http://schemas.microsoft.com/office/drawing/2014/main" id="{47B52EEF-2DC4-438E-BD06-140433CE752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6046" y="1825625"/>
            <a:ext cx="8119908" cy="4351338"/>
          </a:xfrm>
          <a:prstGeom prst="rect">
            <a:avLst/>
          </a:prstGeom>
          <a:noFill/>
          <a:ln>
            <a:noFill/>
          </a:ln>
        </p:spPr>
      </p:pic>
    </p:spTree>
    <p:extLst>
      <p:ext uri="{BB962C8B-B14F-4D97-AF65-F5344CB8AC3E}">
        <p14:creationId xmlns:p14="http://schemas.microsoft.com/office/powerpoint/2010/main" val="219772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849-62BC-4FD2-ADAC-60D2060D5875}"/>
              </a:ext>
            </a:extLst>
          </p:cNvPr>
          <p:cNvSpPr>
            <a:spLocks noGrp="1"/>
          </p:cNvSpPr>
          <p:nvPr>
            <p:ph type="ctrTitle"/>
          </p:nvPr>
        </p:nvSpPr>
        <p:spPr>
          <a:xfrm>
            <a:off x="1524000" y="307732"/>
            <a:ext cx="9144000" cy="5222630"/>
          </a:xfrm>
        </p:spPr>
        <p:txBody>
          <a:bodyPr>
            <a:noAutofit/>
          </a:bodyPr>
          <a:lstStyle/>
          <a:p>
            <a:pPr algn="l"/>
            <a:r>
              <a:rPr lang="en-IN" sz="2400" b="1" dirty="0">
                <a:solidFill>
                  <a:schemeClr val="accent1"/>
                </a:solidFill>
              </a:rPr>
              <a:t>Abstract:</a:t>
            </a:r>
            <a:br>
              <a:rPr lang="en-IN" sz="2000" dirty="0"/>
            </a:br>
            <a:r>
              <a:rPr lang="en-IN" sz="1800" dirty="0"/>
              <a:t>The Certification Management App is a Salesforce based management App. It basically issues certifications to employees who can request it through App User via Email. The App Admin creates certifications and Vouchers and App User’s Request for Certification is approved by App Admin and a Voucher is automatically assigned to Certification Request once it is Approved.</a:t>
            </a:r>
            <a:br>
              <a:rPr lang="en-IN" sz="1800" dirty="0"/>
            </a:br>
            <a:r>
              <a:rPr lang="en-IN" sz="2000" dirty="0"/>
              <a:t> </a:t>
            </a:r>
            <a:br>
              <a:rPr lang="en-IN" sz="2000" b="1" dirty="0"/>
            </a:br>
            <a:r>
              <a:rPr lang="en-IN" sz="2400" b="1" dirty="0">
                <a:solidFill>
                  <a:schemeClr val="accent1"/>
                </a:solidFill>
              </a:rPr>
              <a:t>Scope – Features of system</a:t>
            </a:r>
            <a:br>
              <a:rPr lang="en-IN" sz="2000" dirty="0"/>
            </a:br>
            <a:r>
              <a:rPr lang="en-IN" sz="1800" dirty="0"/>
              <a:t>Following is the functionality provided by the system: </a:t>
            </a:r>
            <a:br>
              <a:rPr lang="en-IN" sz="1800" dirty="0"/>
            </a:br>
            <a:r>
              <a:rPr lang="en-IN" sz="1800" dirty="0"/>
              <a:t>There are two categories of people who would access the system: App User and App Admin.</a:t>
            </a:r>
            <a:br>
              <a:rPr lang="en-IN" sz="1800" dirty="0"/>
            </a:br>
            <a:r>
              <a:rPr lang="en-IN" sz="2000" dirty="0"/>
              <a:t> </a:t>
            </a:r>
            <a:br>
              <a:rPr lang="en-IN" sz="2000" dirty="0"/>
            </a:br>
            <a:r>
              <a:rPr lang="en-IN" sz="2400" b="1" dirty="0">
                <a:solidFill>
                  <a:schemeClr val="accent1"/>
                </a:solidFill>
              </a:rPr>
              <a:t>1.App User :</a:t>
            </a:r>
            <a:br>
              <a:rPr lang="en-IN" sz="2000" dirty="0"/>
            </a:br>
            <a:r>
              <a:rPr lang="en-IN" sz="2000" dirty="0"/>
              <a:t>Can Create, Edit and Delete Employees</a:t>
            </a:r>
            <a:br>
              <a:rPr lang="en-IN" sz="2000" dirty="0"/>
            </a:br>
            <a:r>
              <a:rPr lang="en-IN" sz="2000" dirty="0"/>
              <a:t>Can Create, Edit and Delete Certification Requests</a:t>
            </a:r>
            <a:br>
              <a:rPr lang="en-IN" sz="2000" dirty="0"/>
            </a:br>
            <a:r>
              <a:rPr lang="en-IN" sz="2000" dirty="0"/>
              <a:t>Can view Certifications and Vouchers</a:t>
            </a:r>
            <a:br>
              <a:rPr lang="en-IN" sz="2000" dirty="0"/>
            </a:br>
            <a:r>
              <a:rPr lang="en-IN" sz="2000" dirty="0"/>
              <a:t>Can view and Edit Reports and Dashboards</a:t>
            </a:r>
            <a:br>
              <a:rPr lang="en-IN" sz="2000" dirty="0"/>
            </a:br>
            <a:r>
              <a:rPr lang="en-IN" sz="2000" dirty="0"/>
              <a:t>Can Update status of Certification request to Pass or Fail.</a:t>
            </a:r>
            <a:br>
              <a:rPr lang="en-IN" sz="2000" dirty="0"/>
            </a:br>
            <a:endParaRPr lang="en-IN" sz="700" dirty="0"/>
          </a:p>
        </p:txBody>
      </p:sp>
    </p:spTree>
    <p:extLst>
      <p:ext uri="{BB962C8B-B14F-4D97-AF65-F5344CB8AC3E}">
        <p14:creationId xmlns:p14="http://schemas.microsoft.com/office/powerpoint/2010/main" val="1951692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1603-FA60-4682-B455-8968D33CF4BC}"/>
              </a:ext>
            </a:extLst>
          </p:cNvPr>
          <p:cNvSpPr>
            <a:spLocks noGrp="1"/>
          </p:cNvSpPr>
          <p:nvPr>
            <p:ph type="title"/>
          </p:nvPr>
        </p:nvSpPr>
        <p:spPr/>
        <p:txBody>
          <a:bodyPr/>
          <a:lstStyle/>
          <a:p>
            <a:r>
              <a:rPr lang="en-IN" dirty="0"/>
              <a:t>New Voucher fill out form:</a:t>
            </a:r>
          </a:p>
        </p:txBody>
      </p:sp>
      <p:pic>
        <p:nvPicPr>
          <p:cNvPr id="4" name="Content Placeholder 3">
            <a:extLst>
              <a:ext uri="{FF2B5EF4-FFF2-40B4-BE49-F238E27FC236}">
                <a16:creationId xmlns:a16="http://schemas.microsoft.com/office/drawing/2014/main" id="{91D19CE4-80AC-4017-86A2-C68DD95DA3E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14083" y="1825625"/>
            <a:ext cx="5563833" cy="4351338"/>
          </a:xfrm>
          <a:prstGeom prst="rect">
            <a:avLst/>
          </a:prstGeom>
          <a:noFill/>
          <a:ln>
            <a:noFill/>
          </a:ln>
        </p:spPr>
      </p:pic>
    </p:spTree>
    <p:extLst>
      <p:ext uri="{BB962C8B-B14F-4D97-AF65-F5344CB8AC3E}">
        <p14:creationId xmlns:p14="http://schemas.microsoft.com/office/powerpoint/2010/main" val="2561686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770-0400-420A-AD76-C2CA044225F3}"/>
              </a:ext>
            </a:extLst>
          </p:cNvPr>
          <p:cNvSpPr>
            <a:spLocks noGrp="1"/>
          </p:cNvSpPr>
          <p:nvPr>
            <p:ph type="title"/>
          </p:nvPr>
        </p:nvSpPr>
        <p:spPr/>
        <p:txBody>
          <a:bodyPr/>
          <a:lstStyle/>
          <a:p>
            <a:r>
              <a:rPr lang="en-IN" b="1" dirty="0">
                <a:solidFill>
                  <a:schemeClr val="accent1">
                    <a:lumMod val="75000"/>
                  </a:schemeClr>
                </a:solidFill>
              </a:rPr>
              <a:t>New Certification Request form:</a:t>
            </a:r>
          </a:p>
        </p:txBody>
      </p:sp>
      <p:pic>
        <p:nvPicPr>
          <p:cNvPr id="4" name="Content Placeholder 3">
            <a:extLst>
              <a:ext uri="{FF2B5EF4-FFF2-40B4-BE49-F238E27FC236}">
                <a16:creationId xmlns:a16="http://schemas.microsoft.com/office/drawing/2014/main" id="{2963E30F-8974-4C60-B836-765489A737F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05041" y="1825625"/>
            <a:ext cx="5381918" cy="4351338"/>
          </a:xfrm>
          <a:prstGeom prst="rect">
            <a:avLst/>
          </a:prstGeom>
          <a:noFill/>
          <a:ln>
            <a:noFill/>
          </a:ln>
        </p:spPr>
      </p:pic>
    </p:spTree>
    <p:extLst>
      <p:ext uri="{BB962C8B-B14F-4D97-AF65-F5344CB8AC3E}">
        <p14:creationId xmlns:p14="http://schemas.microsoft.com/office/powerpoint/2010/main" val="648062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41A8-09FB-48A0-85E1-15030B07E9C4}"/>
              </a:ext>
            </a:extLst>
          </p:cNvPr>
          <p:cNvSpPr>
            <a:spLocks noGrp="1"/>
          </p:cNvSpPr>
          <p:nvPr>
            <p:ph type="title"/>
          </p:nvPr>
        </p:nvSpPr>
        <p:spPr/>
        <p:txBody>
          <a:bodyPr>
            <a:normAutofit fontScale="90000"/>
          </a:bodyPr>
          <a:lstStyle/>
          <a:p>
            <a:r>
              <a:rPr lang="en-IN" b="1" dirty="0">
                <a:solidFill>
                  <a:schemeClr val="accent1">
                    <a:lumMod val="75000"/>
                  </a:schemeClr>
                </a:solidFill>
              </a:rPr>
              <a:t>Certification Management System:</a:t>
            </a:r>
            <a:br>
              <a:rPr lang="en-IN" b="1" dirty="0">
                <a:solidFill>
                  <a:schemeClr val="accent1">
                    <a:lumMod val="75000"/>
                  </a:schemeClr>
                </a:solidFill>
              </a:rPr>
            </a:br>
            <a:r>
              <a:rPr lang="en-IN" b="1" dirty="0">
                <a:solidFill>
                  <a:schemeClr val="accent1">
                    <a:lumMod val="75000"/>
                  </a:schemeClr>
                </a:solidFill>
              </a:rPr>
              <a:t> Home Page</a:t>
            </a:r>
            <a:br>
              <a:rPr lang="en-IN" b="1" dirty="0">
                <a:solidFill>
                  <a:schemeClr val="accent1">
                    <a:lumMod val="75000"/>
                  </a:schemeClr>
                </a:solidFill>
              </a:rPr>
            </a:br>
            <a:endParaRPr lang="en-IN" b="1" dirty="0">
              <a:solidFill>
                <a:schemeClr val="accent1">
                  <a:lumMod val="75000"/>
                </a:schemeClr>
              </a:solidFill>
            </a:endParaRPr>
          </a:p>
        </p:txBody>
      </p:sp>
      <p:pic>
        <p:nvPicPr>
          <p:cNvPr id="4" name="Content Placeholder 3">
            <a:extLst>
              <a:ext uri="{FF2B5EF4-FFF2-40B4-BE49-F238E27FC236}">
                <a16:creationId xmlns:a16="http://schemas.microsoft.com/office/drawing/2014/main" id="{267C1395-130C-4E3B-82D8-F093F36BCE90}"/>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19300" y="1847850"/>
            <a:ext cx="7772400" cy="4333875"/>
          </a:xfrm>
          <a:prstGeom prst="rect">
            <a:avLst/>
          </a:prstGeom>
          <a:noFill/>
          <a:ln>
            <a:noFill/>
          </a:ln>
        </p:spPr>
      </p:pic>
    </p:spTree>
    <p:extLst>
      <p:ext uri="{BB962C8B-B14F-4D97-AF65-F5344CB8AC3E}">
        <p14:creationId xmlns:p14="http://schemas.microsoft.com/office/powerpoint/2010/main" val="3514116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BEB4-83DA-48E4-8AF2-76B6A57D77DF}"/>
              </a:ext>
            </a:extLst>
          </p:cNvPr>
          <p:cNvSpPr>
            <a:spLocks noGrp="1"/>
          </p:cNvSpPr>
          <p:nvPr>
            <p:ph type="title"/>
          </p:nvPr>
        </p:nvSpPr>
        <p:spPr/>
        <p:txBody>
          <a:bodyPr/>
          <a:lstStyle/>
          <a:p>
            <a:r>
              <a:rPr lang="en-IN" b="1" dirty="0">
                <a:solidFill>
                  <a:schemeClr val="accent1">
                    <a:lumMod val="75000"/>
                  </a:schemeClr>
                </a:solidFill>
              </a:rPr>
              <a:t>Add Employee 	</a:t>
            </a:r>
          </a:p>
        </p:txBody>
      </p:sp>
      <p:pic>
        <p:nvPicPr>
          <p:cNvPr id="4" name="Content Placeholder 3">
            <a:extLst>
              <a:ext uri="{FF2B5EF4-FFF2-40B4-BE49-F238E27FC236}">
                <a16:creationId xmlns:a16="http://schemas.microsoft.com/office/drawing/2014/main" id="{7B5FE0E5-EBE4-4BF8-ACDC-55025C445568}"/>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4996" y="2161685"/>
            <a:ext cx="6801854" cy="3969240"/>
          </a:xfrm>
          <a:prstGeom prst="rect">
            <a:avLst/>
          </a:prstGeom>
          <a:noFill/>
          <a:ln>
            <a:noFill/>
          </a:ln>
        </p:spPr>
      </p:pic>
    </p:spTree>
    <p:extLst>
      <p:ext uri="{BB962C8B-B14F-4D97-AF65-F5344CB8AC3E}">
        <p14:creationId xmlns:p14="http://schemas.microsoft.com/office/powerpoint/2010/main" val="3626155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E5DD-E1D3-440E-8F5C-C4B0859EEFBB}"/>
              </a:ext>
            </a:extLst>
          </p:cNvPr>
          <p:cNvSpPr>
            <a:spLocks noGrp="1"/>
          </p:cNvSpPr>
          <p:nvPr>
            <p:ph type="title"/>
          </p:nvPr>
        </p:nvSpPr>
        <p:spPr/>
        <p:txBody>
          <a:bodyPr/>
          <a:lstStyle/>
          <a:p>
            <a:r>
              <a:rPr lang="en-IN" b="1" dirty="0">
                <a:solidFill>
                  <a:schemeClr val="accent1">
                    <a:lumMod val="75000"/>
                  </a:schemeClr>
                </a:solidFill>
              </a:rPr>
              <a:t>List of employees</a:t>
            </a:r>
          </a:p>
        </p:txBody>
      </p:sp>
      <p:pic>
        <p:nvPicPr>
          <p:cNvPr id="4" name="Content Placeholder 3">
            <a:extLst>
              <a:ext uri="{FF2B5EF4-FFF2-40B4-BE49-F238E27FC236}">
                <a16:creationId xmlns:a16="http://schemas.microsoft.com/office/drawing/2014/main" id="{FC3B19C1-FE0E-4758-95C4-D3FD5A087539}"/>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94495" y="1690689"/>
            <a:ext cx="8259180" cy="4548186"/>
          </a:xfrm>
          <a:prstGeom prst="rect">
            <a:avLst/>
          </a:prstGeom>
          <a:noFill/>
          <a:ln>
            <a:noFill/>
          </a:ln>
        </p:spPr>
      </p:pic>
    </p:spTree>
    <p:extLst>
      <p:ext uri="{BB962C8B-B14F-4D97-AF65-F5344CB8AC3E}">
        <p14:creationId xmlns:p14="http://schemas.microsoft.com/office/powerpoint/2010/main" val="1881434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82DC-B40B-445D-9B97-AD213D919F4C}"/>
              </a:ext>
            </a:extLst>
          </p:cNvPr>
          <p:cNvSpPr>
            <a:spLocks noGrp="1"/>
          </p:cNvSpPr>
          <p:nvPr>
            <p:ph type="title"/>
          </p:nvPr>
        </p:nvSpPr>
        <p:spPr/>
        <p:txBody>
          <a:bodyPr/>
          <a:lstStyle/>
          <a:p>
            <a:r>
              <a:rPr lang="en-IN" b="1" dirty="0">
                <a:solidFill>
                  <a:schemeClr val="accent1">
                    <a:lumMod val="75000"/>
                  </a:schemeClr>
                </a:solidFill>
              </a:rPr>
              <a:t>Record Details</a:t>
            </a:r>
          </a:p>
        </p:txBody>
      </p:sp>
      <p:pic>
        <p:nvPicPr>
          <p:cNvPr id="4" name="Content Placeholder 3">
            <a:extLst>
              <a:ext uri="{FF2B5EF4-FFF2-40B4-BE49-F238E27FC236}">
                <a16:creationId xmlns:a16="http://schemas.microsoft.com/office/drawing/2014/main" id="{6368FCCB-AEE9-44F6-BA90-29AC63DD9297}"/>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37370" y="2302822"/>
            <a:ext cx="8125829" cy="4104328"/>
          </a:xfrm>
          <a:prstGeom prst="rect">
            <a:avLst/>
          </a:prstGeom>
          <a:noFill/>
          <a:ln>
            <a:noFill/>
          </a:ln>
        </p:spPr>
      </p:pic>
    </p:spTree>
    <p:extLst>
      <p:ext uri="{BB962C8B-B14F-4D97-AF65-F5344CB8AC3E}">
        <p14:creationId xmlns:p14="http://schemas.microsoft.com/office/powerpoint/2010/main" val="309598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302D-CB0C-4C3C-8D61-762B9A3E837D}"/>
              </a:ext>
            </a:extLst>
          </p:cNvPr>
          <p:cNvSpPr>
            <a:spLocks noGrp="1"/>
          </p:cNvSpPr>
          <p:nvPr>
            <p:ph type="title"/>
          </p:nvPr>
        </p:nvSpPr>
        <p:spPr/>
        <p:txBody>
          <a:bodyPr/>
          <a:lstStyle/>
          <a:p>
            <a:r>
              <a:rPr lang="en-IN" b="1" dirty="0">
                <a:solidFill>
                  <a:schemeClr val="accent1">
                    <a:lumMod val="75000"/>
                  </a:schemeClr>
                </a:solidFill>
              </a:rPr>
              <a:t>Delete Employee</a:t>
            </a:r>
          </a:p>
        </p:txBody>
      </p:sp>
      <p:pic>
        <p:nvPicPr>
          <p:cNvPr id="4" name="Content Placeholder 3">
            <a:extLst>
              <a:ext uri="{FF2B5EF4-FFF2-40B4-BE49-F238E27FC236}">
                <a16:creationId xmlns:a16="http://schemas.microsoft.com/office/drawing/2014/main" id="{0DE46905-2EC8-4283-BBAD-5180C7EA72C5}"/>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99220" y="2178997"/>
            <a:ext cx="8125829" cy="4104328"/>
          </a:xfrm>
          <a:prstGeom prst="rect">
            <a:avLst/>
          </a:prstGeom>
          <a:noFill/>
          <a:ln>
            <a:noFill/>
          </a:ln>
        </p:spPr>
      </p:pic>
    </p:spTree>
    <p:extLst>
      <p:ext uri="{BB962C8B-B14F-4D97-AF65-F5344CB8AC3E}">
        <p14:creationId xmlns:p14="http://schemas.microsoft.com/office/powerpoint/2010/main" val="2685271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1C70-29AB-4F48-AE2A-08278A691B8B}"/>
              </a:ext>
            </a:extLst>
          </p:cNvPr>
          <p:cNvSpPr>
            <a:spLocks noGrp="1"/>
          </p:cNvSpPr>
          <p:nvPr>
            <p:ph type="title"/>
          </p:nvPr>
        </p:nvSpPr>
        <p:spPr/>
        <p:txBody>
          <a:bodyPr/>
          <a:lstStyle/>
          <a:p>
            <a:r>
              <a:rPr lang="en-IN" b="1" dirty="0">
                <a:solidFill>
                  <a:schemeClr val="accent1">
                    <a:lumMod val="75000"/>
                  </a:schemeClr>
                </a:solidFill>
              </a:rPr>
              <a:t>Update Employee</a:t>
            </a:r>
          </a:p>
        </p:txBody>
      </p:sp>
      <p:pic>
        <p:nvPicPr>
          <p:cNvPr id="4" name="Content Placeholder 3">
            <a:extLst>
              <a:ext uri="{FF2B5EF4-FFF2-40B4-BE49-F238E27FC236}">
                <a16:creationId xmlns:a16="http://schemas.microsoft.com/office/drawing/2014/main" id="{79719727-D66C-470B-81D1-F0D314319CF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71160" y="2283771"/>
            <a:ext cx="8449679" cy="4031303"/>
          </a:xfrm>
          <a:prstGeom prst="rect">
            <a:avLst/>
          </a:prstGeom>
          <a:noFill/>
          <a:ln>
            <a:noFill/>
          </a:ln>
        </p:spPr>
      </p:pic>
    </p:spTree>
    <p:extLst>
      <p:ext uri="{BB962C8B-B14F-4D97-AF65-F5344CB8AC3E}">
        <p14:creationId xmlns:p14="http://schemas.microsoft.com/office/powerpoint/2010/main" val="39929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040F-1238-401C-B5F9-1634EA880D70}"/>
              </a:ext>
            </a:extLst>
          </p:cNvPr>
          <p:cNvSpPr>
            <a:spLocks noGrp="1"/>
          </p:cNvSpPr>
          <p:nvPr>
            <p:ph type="title"/>
          </p:nvPr>
        </p:nvSpPr>
        <p:spPr/>
        <p:txBody>
          <a:bodyPr/>
          <a:lstStyle/>
          <a:p>
            <a:r>
              <a:rPr lang="en-IN" b="1" dirty="0">
                <a:solidFill>
                  <a:schemeClr val="accent1">
                    <a:lumMod val="75000"/>
                  </a:schemeClr>
                </a:solidFill>
              </a:rPr>
              <a:t>Add Certification</a:t>
            </a:r>
          </a:p>
        </p:txBody>
      </p:sp>
      <p:pic>
        <p:nvPicPr>
          <p:cNvPr id="4" name="Content Placeholder 3">
            <a:extLst>
              <a:ext uri="{FF2B5EF4-FFF2-40B4-BE49-F238E27FC236}">
                <a16:creationId xmlns:a16="http://schemas.microsoft.com/office/drawing/2014/main" id="{9BC6D0C8-ACD0-47C4-9B4C-10C376D07BAE}"/>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70620" y="2093271"/>
            <a:ext cx="8259179" cy="4399603"/>
          </a:xfrm>
          <a:prstGeom prst="rect">
            <a:avLst/>
          </a:prstGeom>
          <a:noFill/>
          <a:ln>
            <a:noFill/>
          </a:ln>
        </p:spPr>
      </p:pic>
    </p:spTree>
    <p:extLst>
      <p:ext uri="{BB962C8B-B14F-4D97-AF65-F5344CB8AC3E}">
        <p14:creationId xmlns:p14="http://schemas.microsoft.com/office/powerpoint/2010/main" val="1103191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E6EA-DF40-45EE-8DEA-500BC5348C4C}"/>
              </a:ext>
            </a:extLst>
          </p:cNvPr>
          <p:cNvSpPr>
            <a:spLocks noGrp="1"/>
          </p:cNvSpPr>
          <p:nvPr>
            <p:ph type="title"/>
          </p:nvPr>
        </p:nvSpPr>
        <p:spPr/>
        <p:txBody>
          <a:bodyPr/>
          <a:lstStyle/>
          <a:p>
            <a:r>
              <a:rPr lang="en-IN" dirty="0">
                <a:solidFill>
                  <a:schemeClr val="accent1">
                    <a:lumMod val="75000"/>
                  </a:schemeClr>
                </a:solidFill>
              </a:rPr>
              <a:t>List of Certifications</a:t>
            </a:r>
          </a:p>
        </p:txBody>
      </p:sp>
      <p:pic>
        <p:nvPicPr>
          <p:cNvPr id="4" name="Content Placeholder 3">
            <a:extLst>
              <a:ext uri="{FF2B5EF4-FFF2-40B4-BE49-F238E27FC236}">
                <a16:creationId xmlns:a16="http://schemas.microsoft.com/office/drawing/2014/main" id="{6BB8B1FF-E489-4A9B-B717-C613FDB58212}"/>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71160" y="1924050"/>
            <a:ext cx="8449679" cy="4568825"/>
          </a:xfrm>
          <a:prstGeom prst="rect">
            <a:avLst/>
          </a:prstGeom>
          <a:noFill/>
          <a:ln>
            <a:noFill/>
          </a:ln>
        </p:spPr>
      </p:pic>
    </p:spTree>
    <p:extLst>
      <p:ext uri="{BB962C8B-B14F-4D97-AF65-F5344CB8AC3E}">
        <p14:creationId xmlns:p14="http://schemas.microsoft.com/office/powerpoint/2010/main" val="2265638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849-62BC-4FD2-ADAC-60D2060D5875}"/>
              </a:ext>
            </a:extLst>
          </p:cNvPr>
          <p:cNvSpPr>
            <a:spLocks noGrp="1"/>
          </p:cNvSpPr>
          <p:nvPr>
            <p:ph type="ctrTitle"/>
          </p:nvPr>
        </p:nvSpPr>
        <p:spPr>
          <a:xfrm>
            <a:off x="1524000" y="307732"/>
            <a:ext cx="9144000" cy="5257799"/>
          </a:xfrm>
        </p:spPr>
        <p:txBody>
          <a:bodyPr>
            <a:noAutofit/>
          </a:bodyPr>
          <a:lstStyle/>
          <a:p>
            <a:pPr algn="l"/>
            <a:r>
              <a:rPr lang="en-IN" sz="2800" b="1" dirty="0">
                <a:solidFill>
                  <a:schemeClr val="accent1"/>
                </a:solidFill>
              </a:rPr>
              <a:t>2.App Admin:</a:t>
            </a:r>
            <a:br>
              <a:rPr lang="en-IN" sz="2800" b="1" dirty="0">
                <a:solidFill>
                  <a:schemeClr val="accent1"/>
                </a:solidFill>
              </a:rPr>
            </a:br>
            <a:r>
              <a:rPr lang="en-IN" sz="2000" dirty="0"/>
              <a:t>Can  Create, Edit and Delete Certifications.</a:t>
            </a:r>
            <a:br>
              <a:rPr lang="en-IN" sz="2000" dirty="0"/>
            </a:br>
            <a:r>
              <a:rPr lang="en-IN" sz="2000" dirty="0"/>
              <a:t>Can Create, Edit and Delete Vouchers.</a:t>
            </a:r>
            <a:br>
              <a:rPr lang="en-IN" sz="2000" dirty="0"/>
            </a:br>
            <a:r>
              <a:rPr lang="en-IN" sz="2000" dirty="0"/>
              <a:t>Can view Certifications Requests and Employees</a:t>
            </a:r>
            <a:br>
              <a:rPr lang="en-IN" sz="2000" dirty="0"/>
            </a:br>
            <a:r>
              <a:rPr lang="en-IN" sz="2000" dirty="0"/>
              <a:t>Can view and Edit Reports and Dashboards</a:t>
            </a:r>
            <a:br>
              <a:rPr lang="en-IN" sz="2000" dirty="0"/>
            </a:br>
            <a:r>
              <a:rPr lang="en-IN" sz="2000" dirty="0"/>
              <a:t>Can Update status of Certification request to Approved or Rejected.</a:t>
            </a:r>
            <a:br>
              <a:rPr lang="en-IN" sz="2000" dirty="0"/>
            </a:br>
            <a:r>
              <a:rPr lang="en-IN" sz="2400" dirty="0"/>
              <a:t> </a:t>
            </a:r>
            <a:br>
              <a:rPr lang="en-IN" sz="2400" dirty="0"/>
            </a:br>
            <a:r>
              <a:rPr lang="en-IN" sz="2400" dirty="0"/>
              <a:t> </a:t>
            </a:r>
            <a:br>
              <a:rPr lang="en-IN" sz="2400" dirty="0"/>
            </a:br>
            <a:r>
              <a:rPr lang="en-IN" sz="2800" b="1" dirty="0">
                <a:solidFill>
                  <a:schemeClr val="accent1"/>
                </a:solidFill>
              </a:rPr>
              <a:t>As we mentioned the Scopes of the App, The Out bounds of Scope include:</a:t>
            </a:r>
            <a:br>
              <a:rPr lang="en-IN" sz="2400" b="1" dirty="0"/>
            </a:br>
            <a:r>
              <a:rPr lang="en-IN" sz="2000" dirty="0"/>
              <a:t>The Employees login isn’t included in the Application</a:t>
            </a:r>
            <a:br>
              <a:rPr lang="en-IN" sz="2000" dirty="0"/>
            </a:br>
            <a:r>
              <a:rPr lang="en-IN" sz="2000" dirty="0"/>
              <a:t>The Employees can share their details and can only see their Approval in mail.</a:t>
            </a:r>
            <a:br>
              <a:rPr lang="en-IN" sz="2000" dirty="0"/>
            </a:br>
            <a:r>
              <a:rPr lang="en-IN" sz="2000" dirty="0"/>
              <a:t>Third Party applications like email integrations</a:t>
            </a:r>
            <a:r>
              <a:rPr lang="en-IN" sz="2400" dirty="0"/>
              <a:t>.</a:t>
            </a:r>
            <a:br>
              <a:rPr lang="en-IN" sz="2400" dirty="0"/>
            </a:br>
            <a:endParaRPr lang="en-IN" sz="800" dirty="0"/>
          </a:p>
        </p:txBody>
      </p:sp>
    </p:spTree>
    <p:extLst>
      <p:ext uri="{BB962C8B-B14F-4D97-AF65-F5344CB8AC3E}">
        <p14:creationId xmlns:p14="http://schemas.microsoft.com/office/powerpoint/2010/main" val="2715022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908F-2952-41DA-A3F5-6F28317FF54B}"/>
              </a:ext>
            </a:extLst>
          </p:cNvPr>
          <p:cNvSpPr>
            <a:spLocks noGrp="1"/>
          </p:cNvSpPr>
          <p:nvPr>
            <p:ph type="title"/>
          </p:nvPr>
        </p:nvSpPr>
        <p:spPr/>
        <p:txBody>
          <a:bodyPr/>
          <a:lstStyle/>
          <a:p>
            <a:r>
              <a:rPr lang="en-IN" b="1" dirty="0">
                <a:solidFill>
                  <a:schemeClr val="accent1">
                    <a:lumMod val="75000"/>
                  </a:schemeClr>
                </a:solidFill>
              </a:rPr>
              <a:t>Certification Record Details</a:t>
            </a:r>
          </a:p>
        </p:txBody>
      </p:sp>
      <p:pic>
        <p:nvPicPr>
          <p:cNvPr id="4" name="Content Placeholder 3">
            <a:extLst>
              <a:ext uri="{FF2B5EF4-FFF2-40B4-BE49-F238E27FC236}">
                <a16:creationId xmlns:a16="http://schemas.microsoft.com/office/drawing/2014/main" id="{F64E2709-B614-413B-A7B6-510C5C9B7DBC}"/>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6835" y="1690688"/>
            <a:ext cx="9078329" cy="4459928"/>
          </a:xfrm>
          <a:prstGeom prst="rect">
            <a:avLst/>
          </a:prstGeom>
          <a:noFill/>
          <a:ln>
            <a:noFill/>
          </a:ln>
        </p:spPr>
      </p:pic>
    </p:spTree>
    <p:extLst>
      <p:ext uri="{BB962C8B-B14F-4D97-AF65-F5344CB8AC3E}">
        <p14:creationId xmlns:p14="http://schemas.microsoft.com/office/powerpoint/2010/main" val="15528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A96FE-99B0-447B-9F63-2F6CB473085A}"/>
              </a:ext>
            </a:extLst>
          </p:cNvPr>
          <p:cNvSpPr>
            <a:spLocks noGrp="1"/>
          </p:cNvSpPr>
          <p:nvPr>
            <p:ph type="title"/>
          </p:nvPr>
        </p:nvSpPr>
        <p:spPr/>
        <p:txBody>
          <a:bodyPr/>
          <a:lstStyle/>
          <a:p>
            <a:r>
              <a:rPr lang="en-IN" b="1" dirty="0">
                <a:solidFill>
                  <a:schemeClr val="accent1">
                    <a:lumMod val="75000"/>
                  </a:schemeClr>
                </a:solidFill>
              </a:rPr>
              <a:t>Delete Certification</a:t>
            </a:r>
          </a:p>
        </p:txBody>
      </p:sp>
      <p:pic>
        <p:nvPicPr>
          <p:cNvPr id="4" name="Content Placeholder 3">
            <a:extLst>
              <a:ext uri="{FF2B5EF4-FFF2-40B4-BE49-F238E27FC236}">
                <a16:creationId xmlns:a16="http://schemas.microsoft.com/office/drawing/2014/main" id="{F1A4E5A1-3445-4E4F-9F61-025DF0BC5A6B}"/>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33575" y="1836096"/>
            <a:ext cx="7962900" cy="4526603"/>
          </a:xfrm>
          <a:prstGeom prst="rect">
            <a:avLst/>
          </a:prstGeom>
          <a:noFill/>
          <a:ln>
            <a:noFill/>
          </a:ln>
        </p:spPr>
      </p:pic>
    </p:spTree>
    <p:extLst>
      <p:ext uri="{BB962C8B-B14F-4D97-AF65-F5344CB8AC3E}">
        <p14:creationId xmlns:p14="http://schemas.microsoft.com/office/powerpoint/2010/main" val="421877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0141-A25D-4866-8298-B2B1C2A9B738}"/>
              </a:ext>
            </a:extLst>
          </p:cNvPr>
          <p:cNvSpPr>
            <a:spLocks noGrp="1"/>
          </p:cNvSpPr>
          <p:nvPr>
            <p:ph type="title"/>
          </p:nvPr>
        </p:nvSpPr>
        <p:spPr/>
        <p:txBody>
          <a:bodyPr/>
          <a:lstStyle/>
          <a:p>
            <a:r>
              <a:rPr lang="en-IN" b="1" dirty="0">
                <a:solidFill>
                  <a:schemeClr val="accent1">
                    <a:lumMod val="75000"/>
                  </a:schemeClr>
                </a:solidFill>
              </a:rPr>
              <a:t>Update Certification</a:t>
            </a:r>
          </a:p>
        </p:txBody>
      </p:sp>
      <p:pic>
        <p:nvPicPr>
          <p:cNvPr id="4" name="Content Placeholder 3">
            <a:extLst>
              <a:ext uri="{FF2B5EF4-FFF2-40B4-BE49-F238E27FC236}">
                <a16:creationId xmlns:a16="http://schemas.microsoft.com/office/drawing/2014/main" id="{16A5EDA7-78D9-4984-B389-CF1D55A1E2D6}"/>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13395" y="1931347"/>
            <a:ext cx="9154529" cy="4561528"/>
          </a:xfrm>
          <a:prstGeom prst="rect">
            <a:avLst/>
          </a:prstGeom>
          <a:noFill/>
          <a:ln>
            <a:noFill/>
          </a:ln>
        </p:spPr>
      </p:pic>
    </p:spTree>
    <p:extLst>
      <p:ext uri="{BB962C8B-B14F-4D97-AF65-F5344CB8AC3E}">
        <p14:creationId xmlns:p14="http://schemas.microsoft.com/office/powerpoint/2010/main" val="3438932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57ED-13DF-4435-BA6D-368F287B314F}"/>
              </a:ext>
            </a:extLst>
          </p:cNvPr>
          <p:cNvSpPr>
            <a:spLocks noGrp="1"/>
          </p:cNvSpPr>
          <p:nvPr>
            <p:ph type="title"/>
          </p:nvPr>
        </p:nvSpPr>
        <p:spPr/>
        <p:txBody>
          <a:bodyPr/>
          <a:lstStyle/>
          <a:p>
            <a:r>
              <a:rPr lang="en-IN" b="1" dirty="0">
                <a:solidFill>
                  <a:schemeClr val="accent1">
                    <a:lumMod val="75000"/>
                  </a:schemeClr>
                </a:solidFill>
              </a:rPr>
              <a:t>Add Vouchers</a:t>
            </a:r>
          </a:p>
        </p:txBody>
      </p:sp>
      <p:pic>
        <p:nvPicPr>
          <p:cNvPr id="4" name="Content Placeholder 3">
            <a:extLst>
              <a:ext uri="{FF2B5EF4-FFF2-40B4-BE49-F238E27FC236}">
                <a16:creationId xmlns:a16="http://schemas.microsoft.com/office/drawing/2014/main" id="{0B327189-043B-4C75-A76F-98644A4622FE}"/>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47775" y="1690688"/>
            <a:ext cx="8477250" cy="4802187"/>
          </a:xfrm>
          <a:prstGeom prst="rect">
            <a:avLst/>
          </a:prstGeom>
          <a:noFill/>
          <a:ln>
            <a:noFill/>
          </a:ln>
        </p:spPr>
      </p:pic>
    </p:spTree>
    <p:extLst>
      <p:ext uri="{BB962C8B-B14F-4D97-AF65-F5344CB8AC3E}">
        <p14:creationId xmlns:p14="http://schemas.microsoft.com/office/powerpoint/2010/main" val="204324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B60-9A8A-4504-96CB-7D978189E6B7}"/>
              </a:ext>
            </a:extLst>
          </p:cNvPr>
          <p:cNvSpPr>
            <a:spLocks noGrp="1"/>
          </p:cNvSpPr>
          <p:nvPr>
            <p:ph type="title"/>
          </p:nvPr>
        </p:nvSpPr>
        <p:spPr/>
        <p:txBody>
          <a:bodyPr/>
          <a:lstStyle/>
          <a:p>
            <a:r>
              <a:rPr lang="en-IN" b="1" dirty="0">
                <a:solidFill>
                  <a:schemeClr val="accent1">
                    <a:lumMod val="75000"/>
                  </a:schemeClr>
                </a:solidFill>
              </a:rPr>
              <a:t>List of Voucher</a:t>
            </a:r>
          </a:p>
        </p:txBody>
      </p:sp>
      <p:pic>
        <p:nvPicPr>
          <p:cNvPr id="4" name="Content Placeholder 3">
            <a:extLst>
              <a:ext uri="{FF2B5EF4-FFF2-40B4-BE49-F238E27FC236}">
                <a16:creationId xmlns:a16="http://schemas.microsoft.com/office/drawing/2014/main" id="{FD921F0F-8E6E-427F-ADC8-05ED90B4C008}"/>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89720" y="1787677"/>
            <a:ext cx="8430629" cy="4603597"/>
          </a:xfrm>
          <a:prstGeom prst="rect">
            <a:avLst/>
          </a:prstGeom>
          <a:noFill/>
          <a:ln>
            <a:noFill/>
          </a:ln>
        </p:spPr>
      </p:pic>
    </p:spTree>
    <p:extLst>
      <p:ext uri="{BB962C8B-B14F-4D97-AF65-F5344CB8AC3E}">
        <p14:creationId xmlns:p14="http://schemas.microsoft.com/office/powerpoint/2010/main" val="1294705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2C2C-18FE-4C5C-920E-882A5E51F680}"/>
              </a:ext>
            </a:extLst>
          </p:cNvPr>
          <p:cNvSpPr>
            <a:spLocks noGrp="1"/>
          </p:cNvSpPr>
          <p:nvPr>
            <p:ph type="title"/>
          </p:nvPr>
        </p:nvSpPr>
        <p:spPr/>
        <p:txBody>
          <a:bodyPr/>
          <a:lstStyle/>
          <a:p>
            <a:r>
              <a:rPr lang="en-IN" b="1" dirty="0">
                <a:solidFill>
                  <a:schemeClr val="accent1">
                    <a:lumMod val="75000"/>
                  </a:schemeClr>
                </a:solidFill>
              </a:rPr>
              <a:t>Voucher Record Detail</a:t>
            </a:r>
          </a:p>
        </p:txBody>
      </p:sp>
      <p:pic>
        <p:nvPicPr>
          <p:cNvPr id="4" name="Content Placeholder 3">
            <a:extLst>
              <a:ext uri="{FF2B5EF4-FFF2-40B4-BE49-F238E27FC236}">
                <a16:creationId xmlns:a16="http://schemas.microsoft.com/office/drawing/2014/main" id="{21B6716E-32D2-43E9-877E-6C8A84570AD7}"/>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37346" y="1994053"/>
            <a:ext cx="8440154" cy="4498822"/>
          </a:xfrm>
          <a:prstGeom prst="rect">
            <a:avLst/>
          </a:prstGeom>
          <a:noFill/>
          <a:ln>
            <a:noFill/>
          </a:ln>
        </p:spPr>
      </p:pic>
    </p:spTree>
    <p:extLst>
      <p:ext uri="{BB962C8B-B14F-4D97-AF65-F5344CB8AC3E}">
        <p14:creationId xmlns:p14="http://schemas.microsoft.com/office/powerpoint/2010/main" val="2257527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7D78-65B6-4E94-8D40-A3735CD30FDF}"/>
              </a:ext>
            </a:extLst>
          </p:cNvPr>
          <p:cNvSpPr>
            <a:spLocks noGrp="1"/>
          </p:cNvSpPr>
          <p:nvPr>
            <p:ph type="title"/>
          </p:nvPr>
        </p:nvSpPr>
        <p:spPr/>
        <p:txBody>
          <a:bodyPr/>
          <a:lstStyle/>
          <a:p>
            <a:r>
              <a:rPr lang="en-IN" b="1" dirty="0">
                <a:solidFill>
                  <a:schemeClr val="accent1">
                    <a:lumMod val="75000"/>
                  </a:schemeClr>
                </a:solidFill>
              </a:rPr>
              <a:t>Delete Voucher:</a:t>
            </a:r>
          </a:p>
        </p:txBody>
      </p:sp>
      <p:pic>
        <p:nvPicPr>
          <p:cNvPr id="4" name="Content Placeholder 3">
            <a:extLst>
              <a:ext uri="{FF2B5EF4-FFF2-40B4-BE49-F238E27FC236}">
                <a16:creationId xmlns:a16="http://schemas.microsoft.com/office/drawing/2014/main" id="{719D698E-8B52-4404-80D0-36C735EB17AE}"/>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46845" y="1854353"/>
            <a:ext cx="8792579" cy="4498822"/>
          </a:xfrm>
          <a:prstGeom prst="rect">
            <a:avLst/>
          </a:prstGeom>
          <a:noFill/>
          <a:ln>
            <a:noFill/>
          </a:ln>
        </p:spPr>
      </p:pic>
    </p:spTree>
    <p:extLst>
      <p:ext uri="{BB962C8B-B14F-4D97-AF65-F5344CB8AC3E}">
        <p14:creationId xmlns:p14="http://schemas.microsoft.com/office/powerpoint/2010/main" val="2480004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427E-A276-4076-A59E-80A79A4991A5}"/>
              </a:ext>
            </a:extLst>
          </p:cNvPr>
          <p:cNvSpPr>
            <a:spLocks noGrp="1"/>
          </p:cNvSpPr>
          <p:nvPr>
            <p:ph type="title"/>
          </p:nvPr>
        </p:nvSpPr>
        <p:spPr/>
        <p:txBody>
          <a:bodyPr/>
          <a:lstStyle/>
          <a:p>
            <a:r>
              <a:rPr lang="en-IN" b="1" dirty="0">
                <a:solidFill>
                  <a:schemeClr val="accent1">
                    <a:lumMod val="75000"/>
                  </a:schemeClr>
                </a:solidFill>
              </a:rPr>
              <a:t>Edit Voucher</a:t>
            </a:r>
          </a:p>
        </p:txBody>
      </p:sp>
      <p:pic>
        <p:nvPicPr>
          <p:cNvPr id="4" name="Content Placeholder 3">
            <a:extLst>
              <a:ext uri="{FF2B5EF4-FFF2-40B4-BE49-F238E27FC236}">
                <a16:creationId xmlns:a16="http://schemas.microsoft.com/office/drawing/2014/main" id="{F39D36A0-9DF5-4F94-9199-82BF9AD5D6B8}"/>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46795" y="1892452"/>
            <a:ext cx="8811629" cy="4527397"/>
          </a:xfrm>
          <a:prstGeom prst="rect">
            <a:avLst/>
          </a:prstGeom>
          <a:noFill/>
          <a:ln>
            <a:noFill/>
          </a:ln>
        </p:spPr>
      </p:pic>
    </p:spTree>
    <p:extLst>
      <p:ext uri="{BB962C8B-B14F-4D97-AF65-F5344CB8AC3E}">
        <p14:creationId xmlns:p14="http://schemas.microsoft.com/office/powerpoint/2010/main" val="1295307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88FE-379A-4C08-8442-C28581ED4278}"/>
              </a:ext>
            </a:extLst>
          </p:cNvPr>
          <p:cNvSpPr>
            <a:spLocks noGrp="1"/>
          </p:cNvSpPr>
          <p:nvPr>
            <p:ph type="title"/>
          </p:nvPr>
        </p:nvSpPr>
        <p:spPr/>
        <p:txBody>
          <a:bodyPr/>
          <a:lstStyle/>
          <a:p>
            <a:r>
              <a:rPr lang="en-IN" b="1" dirty="0">
                <a:solidFill>
                  <a:schemeClr val="accent1">
                    <a:lumMod val="75000"/>
                  </a:schemeClr>
                </a:solidFill>
              </a:rPr>
              <a:t>Add Certification request</a:t>
            </a:r>
          </a:p>
        </p:txBody>
      </p:sp>
      <p:pic>
        <p:nvPicPr>
          <p:cNvPr id="4" name="Content Placeholder 3">
            <a:extLst>
              <a:ext uri="{FF2B5EF4-FFF2-40B4-BE49-F238E27FC236}">
                <a16:creationId xmlns:a16="http://schemas.microsoft.com/office/drawing/2014/main" id="{CD750F8F-D9C2-45AA-A0DE-C54F289A752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99685" y="1836097"/>
            <a:ext cx="9192629" cy="4485328"/>
          </a:xfrm>
          <a:prstGeom prst="rect">
            <a:avLst/>
          </a:prstGeom>
          <a:noFill/>
          <a:ln>
            <a:noFill/>
          </a:ln>
        </p:spPr>
      </p:pic>
    </p:spTree>
    <p:extLst>
      <p:ext uri="{BB962C8B-B14F-4D97-AF65-F5344CB8AC3E}">
        <p14:creationId xmlns:p14="http://schemas.microsoft.com/office/powerpoint/2010/main" val="2414981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C36A-417C-4578-9FA3-4FFDCC6C988F}"/>
              </a:ext>
            </a:extLst>
          </p:cNvPr>
          <p:cNvSpPr>
            <a:spLocks noGrp="1"/>
          </p:cNvSpPr>
          <p:nvPr>
            <p:ph type="title"/>
          </p:nvPr>
        </p:nvSpPr>
        <p:spPr/>
        <p:txBody>
          <a:bodyPr/>
          <a:lstStyle/>
          <a:p>
            <a:r>
              <a:rPr lang="en-IN" b="1" dirty="0">
                <a:solidFill>
                  <a:schemeClr val="accent1">
                    <a:lumMod val="75000"/>
                  </a:schemeClr>
                </a:solidFill>
              </a:rPr>
              <a:t>List of Certification request</a:t>
            </a:r>
          </a:p>
        </p:txBody>
      </p:sp>
      <p:pic>
        <p:nvPicPr>
          <p:cNvPr id="4" name="Content Placeholder 3">
            <a:extLst>
              <a:ext uri="{FF2B5EF4-FFF2-40B4-BE49-F238E27FC236}">
                <a16:creationId xmlns:a16="http://schemas.microsoft.com/office/drawing/2014/main" id="{0AD262D0-760D-45C3-8175-36A3C8D7A42E}"/>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80171" y="1959922"/>
            <a:ext cx="8821154" cy="4440878"/>
          </a:xfrm>
          <a:prstGeom prst="rect">
            <a:avLst/>
          </a:prstGeom>
          <a:noFill/>
          <a:ln>
            <a:noFill/>
          </a:ln>
        </p:spPr>
      </p:pic>
    </p:spTree>
    <p:extLst>
      <p:ext uri="{BB962C8B-B14F-4D97-AF65-F5344CB8AC3E}">
        <p14:creationId xmlns:p14="http://schemas.microsoft.com/office/powerpoint/2010/main" val="50846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849-62BC-4FD2-ADAC-60D2060D5875}"/>
              </a:ext>
            </a:extLst>
          </p:cNvPr>
          <p:cNvSpPr>
            <a:spLocks noGrp="1"/>
          </p:cNvSpPr>
          <p:nvPr>
            <p:ph type="ctrTitle"/>
          </p:nvPr>
        </p:nvSpPr>
        <p:spPr>
          <a:xfrm>
            <a:off x="1524000" y="307732"/>
            <a:ext cx="9144000" cy="6427176"/>
          </a:xfrm>
        </p:spPr>
        <p:txBody>
          <a:bodyPr>
            <a:noAutofit/>
          </a:bodyPr>
          <a:lstStyle/>
          <a:p>
            <a:pPr algn="l"/>
            <a:r>
              <a:rPr lang="en-IN" sz="2400" b="1" dirty="0">
                <a:solidFill>
                  <a:schemeClr val="accent1"/>
                </a:solidFill>
              </a:rPr>
              <a:t>Employees Object:</a:t>
            </a:r>
            <a:br>
              <a:rPr lang="en-IN" sz="2400" b="1" dirty="0"/>
            </a:br>
            <a:r>
              <a:rPr lang="en-IN" sz="2400" dirty="0"/>
              <a:t>The Employees object is used to have the records related to Employees.</a:t>
            </a:r>
            <a:br>
              <a:rPr lang="en-IN" sz="2400" dirty="0"/>
            </a:br>
            <a:r>
              <a:rPr lang="en-IN" sz="2400" b="1" u="sng" dirty="0">
                <a:solidFill>
                  <a:schemeClr val="accent1"/>
                </a:solidFill>
              </a:rPr>
              <a:t>Fields</a:t>
            </a:r>
            <a:r>
              <a:rPr lang="en-IN" sz="2400" b="1" dirty="0">
                <a:solidFill>
                  <a:schemeClr val="accent1"/>
                </a:solidFill>
              </a:rPr>
              <a:t>:</a:t>
            </a:r>
            <a:br>
              <a:rPr lang="en-IN" sz="2400" dirty="0"/>
            </a:br>
            <a:r>
              <a:rPr lang="en-IN" sz="2000" dirty="0"/>
              <a:t>Emp Id</a:t>
            </a:r>
            <a:br>
              <a:rPr lang="en-IN" sz="2000" dirty="0"/>
            </a:br>
            <a:r>
              <a:rPr lang="en-IN" sz="2000" dirty="0"/>
              <a:t>Emp Name</a:t>
            </a:r>
            <a:br>
              <a:rPr lang="en-IN" sz="2000" dirty="0"/>
            </a:br>
            <a:r>
              <a:rPr lang="en-IN" sz="2000" dirty="0"/>
              <a:t>Employee Email</a:t>
            </a:r>
            <a:br>
              <a:rPr lang="en-IN" sz="2000" dirty="0"/>
            </a:br>
            <a:r>
              <a:rPr lang="en-IN" sz="2000" dirty="0"/>
              <a:t>Primary Skill</a:t>
            </a:r>
            <a:br>
              <a:rPr lang="en-IN" sz="2000" dirty="0"/>
            </a:br>
            <a:r>
              <a:rPr lang="en-IN" sz="2000" dirty="0"/>
              <a:t>Secondary Skill</a:t>
            </a:r>
            <a:br>
              <a:rPr lang="en-IN" sz="2000" dirty="0"/>
            </a:br>
            <a:r>
              <a:rPr lang="en-IN" sz="2000" dirty="0"/>
              <a:t>Experience</a:t>
            </a:r>
            <a:br>
              <a:rPr lang="en-IN" sz="2000" dirty="0"/>
            </a:br>
            <a:r>
              <a:rPr lang="en-IN" sz="2000" dirty="0"/>
              <a:t>Comments</a:t>
            </a:r>
            <a:br>
              <a:rPr lang="en-IN" sz="2000" dirty="0"/>
            </a:br>
            <a:br>
              <a:rPr lang="en-IN" sz="2400" dirty="0">
                <a:solidFill>
                  <a:schemeClr val="accent1"/>
                </a:solidFill>
              </a:rPr>
            </a:br>
            <a:r>
              <a:rPr lang="en-IN" sz="2400" b="1" dirty="0">
                <a:solidFill>
                  <a:schemeClr val="accent1"/>
                </a:solidFill>
              </a:rPr>
              <a:t>Certification Object:</a:t>
            </a:r>
            <a:br>
              <a:rPr lang="en-IN" sz="2400" dirty="0"/>
            </a:br>
            <a:r>
              <a:rPr lang="en-IN" sz="2400" dirty="0"/>
              <a:t>The certifications object is used to have records related to Certifications.</a:t>
            </a:r>
            <a:br>
              <a:rPr lang="en-IN" sz="2400" dirty="0"/>
            </a:br>
            <a:r>
              <a:rPr lang="en-IN" sz="2400" b="1" u="sng" dirty="0">
                <a:solidFill>
                  <a:schemeClr val="accent1"/>
                </a:solidFill>
              </a:rPr>
              <a:t>Fields</a:t>
            </a:r>
            <a:r>
              <a:rPr lang="en-IN" sz="2400" b="1" dirty="0">
                <a:solidFill>
                  <a:schemeClr val="accent1"/>
                </a:solidFill>
              </a:rPr>
              <a:t>:</a:t>
            </a:r>
            <a:br>
              <a:rPr lang="en-IN" sz="2400" dirty="0"/>
            </a:br>
            <a:r>
              <a:rPr lang="en-IN" sz="2000" dirty="0"/>
              <a:t>Cert Id</a:t>
            </a:r>
            <a:br>
              <a:rPr lang="en-IN" sz="2000" dirty="0"/>
            </a:br>
            <a:r>
              <a:rPr lang="en-IN" sz="2000" dirty="0"/>
              <a:t>Cert Name</a:t>
            </a:r>
            <a:br>
              <a:rPr lang="en-IN" sz="2000" dirty="0"/>
            </a:br>
            <a:r>
              <a:rPr lang="en-IN" sz="2000" dirty="0"/>
              <a:t>Comments</a:t>
            </a:r>
            <a:br>
              <a:rPr lang="en-IN" sz="2000" dirty="0"/>
            </a:br>
            <a:br>
              <a:rPr lang="en-IN" sz="2400" dirty="0"/>
            </a:br>
            <a:br>
              <a:rPr lang="en-IN" sz="2400" dirty="0"/>
            </a:br>
            <a:br>
              <a:rPr lang="en-IN" sz="2400" dirty="0"/>
            </a:br>
            <a:endParaRPr lang="en-IN" sz="2400" dirty="0"/>
          </a:p>
        </p:txBody>
      </p:sp>
    </p:spTree>
    <p:extLst>
      <p:ext uri="{BB962C8B-B14F-4D97-AF65-F5344CB8AC3E}">
        <p14:creationId xmlns:p14="http://schemas.microsoft.com/office/powerpoint/2010/main" val="2158011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798A-CD8F-4ED5-8492-A31216B86733}"/>
              </a:ext>
            </a:extLst>
          </p:cNvPr>
          <p:cNvSpPr>
            <a:spLocks noGrp="1"/>
          </p:cNvSpPr>
          <p:nvPr>
            <p:ph type="title"/>
          </p:nvPr>
        </p:nvSpPr>
        <p:spPr/>
        <p:txBody>
          <a:bodyPr/>
          <a:lstStyle/>
          <a:p>
            <a:r>
              <a:rPr lang="en-IN" b="1" dirty="0">
                <a:solidFill>
                  <a:schemeClr val="accent1">
                    <a:lumMod val="75000"/>
                  </a:schemeClr>
                </a:solidFill>
              </a:rPr>
              <a:t>Certification request Record Details</a:t>
            </a:r>
          </a:p>
        </p:txBody>
      </p:sp>
      <p:pic>
        <p:nvPicPr>
          <p:cNvPr id="4" name="Content Placeholder 3">
            <a:extLst>
              <a:ext uri="{FF2B5EF4-FFF2-40B4-BE49-F238E27FC236}">
                <a16:creationId xmlns:a16="http://schemas.microsoft.com/office/drawing/2014/main" id="{AA86211D-4C9D-481B-BE95-A67351ADC6CD}"/>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37320" y="1852613"/>
            <a:ext cx="9154529" cy="4710112"/>
          </a:xfrm>
          <a:prstGeom prst="rect">
            <a:avLst/>
          </a:prstGeom>
          <a:noFill/>
          <a:ln>
            <a:noFill/>
          </a:ln>
        </p:spPr>
      </p:pic>
    </p:spTree>
    <p:extLst>
      <p:ext uri="{BB962C8B-B14F-4D97-AF65-F5344CB8AC3E}">
        <p14:creationId xmlns:p14="http://schemas.microsoft.com/office/powerpoint/2010/main" val="1162600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4E9D8-C715-4E1F-989B-B5F921080C4B}"/>
              </a:ext>
            </a:extLst>
          </p:cNvPr>
          <p:cNvSpPr>
            <a:spLocks noGrp="1"/>
          </p:cNvSpPr>
          <p:nvPr>
            <p:ph type="title"/>
          </p:nvPr>
        </p:nvSpPr>
        <p:spPr/>
        <p:txBody>
          <a:bodyPr/>
          <a:lstStyle/>
          <a:p>
            <a:r>
              <a:rPr lang="en-IN" b="1" dirty="0">
                <a:solidFill>
                  <a:schemeClr val="accent1">
                    <a:lumMod val="75000"/>
                  </a:schemeClr>
                </a:solidFill>
              </a:rPr>
              <a:t>Update Certification request</a:t>
            </a:r>
          </a:p>
        </p:txBody>
      </p:sp>
      <p:pic>
        <p:nvPicPr>
          <p:cNvPr id="4" name="Content Placeholder 3">
            <a:extLst>
              <a:ext uri="{FF2B5EF4-FFF2-40B4-BE49-F238E27FC236}">
                <a16:creationId xmlns:a16="http://schemas.microsoft.com/office/drawing/2014/main" id="{EB45D744-D19F-4D0D-8B0C-2B5DA6DFDD17}"/>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42046" y="1998022"/>
            <a:ext cx="8935454" cy="4494853"/>
          </a:xfrm>
          <a:prstGeom prst="rect">
            <a:avLst/>
          </a:prstGeom>
          <a:noFill/>
          <a:ln>
            <a:noFill/>
          </a:ln>
        </p:spPr>
      </p:pic>
    </p:spTree>
    <p:extLst>
      <p:ext uri="{BB962C8B-B14F-4D97-AF65-F5344CB8AC3E}">
        <p14:creationId xmlns:p14="http://schemas.microsoft.com/office/powerpoint/2010/main" val="2802253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9722-467D-40A8-8E7F-4AB530228345}"/>
              </a:ext>
            </a:extLst>
          </p:cNvPr>
          <p:cNvSpPr>
            <a:spLocks noGrp="1"/>
          </p:cNvSpPr>
          <p:nvPr>
            <p:ph type="title"/>
          </p:nvPr>
        </p:nvSpPr>
        <p:spPr/>
        <p:txBody>
          <a:bodyPr/>
          <a:lstStyle/>
          <a:p>
            <a:r>
              <a:rPr lang="en-IN" b="1" dirty="0">
                <a:solidFill>
                  <a:schemeClr val="accent1">
                    <a:lumMod val="75000"/>
                  </a:schemeClr>
                </a:solidFill>
              </a:rPr>
              <a:t>Dashboards</a:t>
            </a:r>
          </a:p>
        </p:txBody>
      </p:sp>
      <p:pic>
        <p:nvPicPr>
          <p:cNvPr id="4" name="Content Placeholder 3">
            <a:extLst>
              <a:ext uri="{FF2B5EF4-FFF2-40B4-BE49-F238E27FC236}">
                <a16:creationId xmlns:a16="http://schemas.microsoft.com/office/drawing/2014/main" id="{DAD00EE0-DA38-4C34-9E4F-2B867E7FA530}"/>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2252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29C07-B4F3-433A-B110-23B006B7C7A4}"/>
              </a:ext>
            </a:extLst>
          </p:cNvPr>
          <p:cNvSpPr>
            <a:spLocks noGrp="1"/>
          </p:cNvSpPr>
          <p:nvPr>
            <p:ph type="title"/>
          </p:nvPr>
        </p:nvSpPr>
        <p:spPr/>
        <p:txBody>
          <a:bodyPr/>
          <a:lstStyle/>
          <a:p>
            <a:r>
              <a:rPr lang="en-IN" dirty="0">
                <a:solidFill>
                  <a:schemeClr val="accent1">
                    <a:lumMod val="75000"/>
                  </a:schemeClr>
                </a:solidFill>
              </a:rPr>
              <a:t>Result:</a:t>
            </a:r>
          </a:p>
        </p:txBody>
      </p:sp>
      <p:sp>
        <p:nvSpPr>
          <p:cNvPr id="3" name="Content Placeholder 2">
            <a:extLst>
              <a:ext uri="{FF2B5EF4-FFF2-40B4-BE49-F238E27FC236}">
                <a16:creationId xmlns:a16="http://schemas.microsoft.com/office/drawing/2014/main" id="{25582B60-7489-4631-8770-F5FB85C47E8C}"/>
              </a:ext>
            </a:extLst>
          </p:cNvPr>
          <p:cNvSpPr>
            <a:spLocks noGrp="1"/>
          </p:cNvSpPr>
          <p:nvPr>
            <p:ph idx="1"/>
          </p:nvPr>
        </p:nvSpPr>
        <p:spPr/>
        <p:txBody>
          <a:bodyPr/>
          <a:lstStyle/>
          <a:p>
            <a:pPr marL="0" indent="0">
              <a:buNone/>
            </a:pPr>
            <a:r>
              <a:rPr lang="en-IN" dirty="0"/>
              <a:t>So, with this I conclude that Certification management App works as mentioned above and includes all use cases mentioned in Problem statement.</a:t>
            </a:r>
          </a:p>
        </p:txBody>
      </p:sp>
    </p:spTree>
    <p:extLst>
      <p:ext uri="{BB962C8B-B14F-4D97-AF65-F5344CB8AC3E}">
        <p14:creationId xmlns:p14="http://schemas.microsoft.com/office/powerpoint/2010/main" val="3435121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849-62BC-4FD2-ADAC-60D2060D5875}"/>
              </a:ext>
            </a:extLst>
          </p:cNvPr>
          <p:cNvSpPr>
            <a:spLocks noGrp="1"/>
          </p:cNvSpPr>
          <p:nvPr>
            <p:ph type="ctrTitle"/>
          </p:nvPr>
        </p:nvSpPr>
        <p:spPr>
          <a:xfrm>
            <a:off x="1524000" y="307732"/>
            <a:ext cx="9144000" cy="6427176"/>
          </a:xfrm>
        </p:spPr>
        <p:txBody>
          <a:bodyPr>
            <a:noAutofit/>
          </a:bodyPr>
          <a:lstStyle/>
          <a:p>
            <a:pPr algn="l"/>
            <a:r>
              <a:rPr lang="en-IN" sz="2000" b="1" dirty="0">
                <a:solidFill>
                  <a:schemeClr val="accent1"/>
                </a:solidFill>
              </a:rPr>
              <a:t>Voucher Object:</a:t>
            </a:r>
            <a:br>
              <a:rPr lang="en-IN" sz="2000" dirty="0"/>
            </a:br>
            <a:r>
              <a:rPr lang="en-IN" sz="2000" dirty="0"/>
              <a:t>The Voucher object contains the Voucher ID and other related fields to Vouchers.</a:t>
            </a:r>
            <a:br>
              <a:rPr lang="en-IN" sz="2000" dirty="0"/>
            </a:br>
            <a:r>
              <a:rPr lang="en-IN" sz="2000" b="1" u="sng" dirty="0">
                <a:solidFill>
                  <a:schemeClr val="accent1"/>
                </a:solidFill>
              </a:rPr>
              <a:t>Fields:</a:t>
            </a:r>
            <a:br>
              <a:rPr lang="en-IN" sz="2000" dirty="0"/>
            </a:br>
            <a:r>
              <a:rPr lang="en-IN" sz="2000" dirty="0"/>
              <a:t>Voucher Id</a:t>
            </a:r>
            <a:br>
              <a:rPr lang="en-IN" sz="2000" dirty="0"/>
            </a:br>
            <a:r>
              <a:rPr lang="en-IN" sz="2000" dirty="0"/>
              <a:t>Voucher Cost</a:t>
            </a:r>
            <a:br>
              <a:rPr lang="en-IN" sz="2000" dirty="0"/>
            </a:br>
            <a:r>
              <a:rPr lang="en-IN" sz="2000" dirty="0"/>
              <a:t>Certification-Lookup Relationship</a:t>
            </a:r>
            <a:br>
              <a:rPr lang="en-IN" sz="2000" dirty="0"/>
            </a:br>
            <a:r>
              <a:rPr lang="en-IN" sz="2000" dirty="0"/>
              <a:t>Validity-Date</a:t>
            </a:r>
            <a:br>
              <a:rPr lang="en-IN" sz="2000" dirty="0"/>
            </a:br>
            <a:r>
              <a:rPr lang="en-IN" sz="2000" dirty="0"/>
              <a:t>Active- Boolean</a:t>
            </a:r>
            <a:br>
              <a:rPr lang="en-IN" sz="2000" dirty="0"/>
            </a:br>
            <a:r>
              <a:rPr lang="en-IN" sz="2000" dirty="0"/>
              <a:t>Comments</a:t>
            </a:r>
            <a:br>
              <a:rPr lang="en-IN" sz="2000" dirty="0"/>
            </a:br>
            <a:r>
              <a:rPr lang="en-IN" sz="2000" dirty="0"/>
              <a:t>  </a:t>
            </a:r>
            <a:br>
              <a:rPr lang="en-IN" sz="2000" dirty="0">
                <a:solidFill>
                  <a:schemeClr val="accent1">
                    <a:lumMod val="75000"/>
                  </a:schemeClr>
                </a:solidFill>
              </a:rPr>
            </a:br>
            <a:r>
              <a:rPr lang="en-IN" sz="2000" dirty="0">
                <a:solidFill>
                  <a:schemeClr val="accent1">
                    <a:lumMod val="75000"/>
                  </a:schemeClr>
                </a:solidFill>
              </a:rPr>
              <a:t> </a:t>
            </a:r>
            <a:r>
              <a:rPr lang="en-IN" sz="2000" b="1" dirty="0">
                <a:solidFill>
                  <a:schemeClr val="accent1">
                    <a:lumMod val="75000"/>
                  </a:schemeClr>
                </a:solidFill>
              </a:rPr>
              <a:t>Certification Request Object</a:t>
            </a:r>
            <a:r>
              <a:rPr lang="en-IN" sz="2000" b="1" dirty="0">
                <a:solidFill>
                  <a:schemeClr val="accent1"/>
                </a:solidFill>
              </a:rPr>
              <a:t>:</a:t>
            </a:r>
            <a:br>
              <a:rPr lang="en-IN" sz="2000" dirty="0"/>
            </a:br>
            <a:r>
              <a:rPr lang="en-IN" sz="2000" dirty="0"/>
              <a:t>The certification Request Object contains the Vital Relationships with Employees, Vouchers and certifications.</a:t>
            </a:r>
            <a:br>
              <a:rPr lang="en-IN" sz="2000" dirty="0"/>
            </a:br>
            <a:r>
              <a:rPr lang="en-IN" sz="2000" b="1" u="sng" dirty="0">
                <a:solidFill>
                  <a:schemeClr val="accent1"/>
                </a:solidFill>
              </a:rPr>
              <a:t>Fields:</a:t>
            </a:r>
            <a:br>
              <a:rPr lang="en-IN" sz="2000" dirty="0"/>
            </a:br>
            <a:r>
              <a:rPr lang="en-IN" sz="2000" dirty="0"/>
              <a:t>Certification - Master-Detail Relationship</a:t>
            </a:r>
            <a:br>
              <a:rPr lang="en-IN" sz="2000" dirty="0"/>
            </a:br>
            <a:r>
              <a:rPr lang="en-IN" sz="2000" dirty="0"/>
              <a:t>Employees – Master-Detail Relationship</a:t>
            </a:r>
            <a:br>
              <a:rPr lang="en-IN" sz="2000" dirty="0"/>
            </a:br>
            <a:r>
              <a:rPr lang="en-IN" sz="2000" dirty="0"/>
              <a:t>Voucher (lookup)</a:t>
            </a:r>
            <a:br>
              <a:rPr lang="en-IN" sz="2000" dirty="0"/>
            </a:br>
            <a:r>
              <a:rPr lang="en-IN" sz="2000" dirty="0"/>
              <a:t>Due Date</a:t>
            </a:r>
            <a:br>
              <a:rPr lang="en-IN" sz="2000" dirty="0"/>
            </a:br>
            <a:r>
              <a:rPr lang="en-IN" sz="2000" dirty="0"/>
              <a:t>Status (Picklist)</a:t>
            </a:r>
            <a:br>
              <a:rPr lang="en-IN" sz="2000" dirty="0"/>
            </a:br>
            <a:r>
              <a:rPr lang="en-IN" sz="2000" dirty="0"/>
              <a:t>  Draft,</a:t>
            </a:r>
            <a:br>
              <a:rPr lang="en-IN" sz="2000" dirty="0"/>
            </a:br>
            <a:r>
              <a:rPr lang="en-IN" sz="2000" dirty="0"/>
              <a:t>  Approved</a:t>
            </a:r>
            <a:br>
              <a:rPr lang="en-IN" sz="2000" dirty="0"/>
            </a:br>
            <a:r>
              <a:rPr lang="en-IN" sz="2000" dirty="0"/>
              <a:t> Rejected</a:t>
            </a:r>
            <a:br>
              <a:rPr lang="en-IN" sz="2000" dirty="0"/>
            </a:br>
            <a:r>
              <a:rPr lang="en-IN" sz="2000" dirty="0"/>
              <a:t>Comments</a:t>
            </a:r>
            <a:br>
              <a:rPr lang="en-IN" sz="2000" dirty="0"/>
            </a:br>
            <a:endParaRPr lang="en-IN" sz="700" dirty="0"/>
          </a:p>
        </p:txBody>
      </p:sp>
    </p:spTree>
    <p:extLst>
      <p:ext uri="{BB962C8B-B14F-4D97-AF65-F5344CB8AC3E}">
        <p14:creationId xmlns:p14="http://schemas.microsoft.com/office/powerpoint/2010/main" val="1355325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849-62BC-4FD2-ADAC-60D2060D5875}"/>
              </a:ext>
            </a:extLst>
          </p:cNvPr>
          <p:cNvSpPr>
            <a:spLocks noGrp="1"/>
          </p:cNvSpPr>
          <p:nvPr>
            <p:ph type="ctrTitle"/>
          </p:nvPr>
        </p:nvSpPr>
        <p:spPr>
          <a:xfrm>
            <a:off x="1524000" y="307732"/>
            <a:ext cx="9144000" cy="6427176"/>
          </a:xfrm>
        </p:spPr>
        <p:txBody>
          <a:bodyPr>
            <a:noAutofit/>
          </a:bodyPr>
          <a:lstStyle/>
          <a:p>
            <a:pPr algn="l"/>
            <a:r>
              <a:rPr lang="en-IN" sz="2400" b="1" dirty="0">
                <a:solidFill>
                  <a:schemeClr val="accent1">
                    <a:lumMod val="75000"/>
                  </a:schemeClr>
                </a:solidFill>
              </a:rPr>
              <a:t>Routing – Process Builder and Approval Process:</a:t>
            </a:r>
            <a:br>
              <a:rPr lang="en-IN" sz="2400" b="1" dirty="0">
                <a:solidFill>
                  <a:schemeClr val="accent1">
                    <a:lumMod val="75000"/>
                  </a:schemeClr>
                </a:solidFill>
              </a:rPr>
            </a:br>
            <a:r>
              <a:rPr lang="en-IN" sz="2400" b="1" dirty="0">
                <a:solidFill>
                  <a:schemeClr val="accent1">
                    <a:lumMod val="75000"/>
                  </a:schemeClr>
                </a:solidFill>
              </a:rPr>
              <a:t> </a:t>
            </a:r>
            <a:br>
              <a:rPr lang="en-IN" sz="2400" b="1" dirty="0">
                <a:solidFill>
                  <a:schemeClr val="accent1">
                    <a:lumMod val="75000"/>
                  </a:schemeClr>
                </a:solidFill>
              </a:rPr>
            </a:br>
            <a:r>
              <a:rPr lang="en-IN" sz="2400" b="1" dirty="0">
                <a:solidFill>
                  <a:schemeClr val="accent1">
                    <a:lumMod val="75000"/>
                  </a:schemeClr>
                </a:solidFill>
              </a:rPr>
              <a:t>Process Builder</a:t>
            </a:r>
            <a:br>
              <a:rPr lang="en-IN" sz="2400" b="1" dirty="0">
                <a:solidFill>
                  <a:schemeClr val="accent1">
                    <a:lumMod val="75000"/>
                  </a:schemeClr>
                </a:solidFill>
              </a:rPr>
            </a:br>
            <a:r>
              <a:rPr lang="en-IN" sz="1800" dirty="0"/>
              <a:t> </a:t>
            </a:r>
            <a:br>
              <a:rPr lang="en-IN" sz="1800" dirty="0"/>
            </a:br>
            <a:r>
              <a:rPr lang="en-IN" sz="1800" dirty="0"/>
              <a:t>It contains a process Builder which contains different stages</a:t>
            </a:r>
            <a:br>
              <a:rPr lang="en-IN" sz="1800" dirty="0"/>
            </a:br>
            <a:r>
              <a:rPr lang="en-IN" sz="1800" dirty="0"/>
              <a:t> </a:t>
            </a:r>
            <a:br>
              <a:rPr lang="en-IN" sz="1800" dirty="0"/>
            </a:br>
            <a:r>
              <a:rPr lang="en-IN" sz="1800" dirty="0"/>
              <a:t>When the status is set to draft it initiates approval process by sending conformation email to employee that the request is submitted.</a:t>
            </a:r>
            <a:br>
              <a:rPr lang="en-IN" sz="1800" dirty="0"/>
            </a:br>
            <a:r>
              <a:rPr lang="en-IN" sz="1800" dirty="0"/>
              <a:t>Based on Approval ,if the status is Approved the employee and App user gets notified that the request is approved.</a:t>
            </a:r>
            <a:br>
              <a:rPr lang="en-IN" sz="1800" dirty="0"/>
            </a:br>
            <a:r>
              <a:rPr lang="en-IN" sz="1800" dirty="0"/>
              <a:t>If status is rejected, the comments will be posted along with mail to Employee and App User.</a:t>
            </a:r>
            <a:br>
              <a:rPr lang="en-IN" sz="1800" dirty="0"/>
            </a:br>
            <a:r>
              <a:rPr lang="en-IN" sz="1800" dirty="0"/>
              <a:t>Once, status is approved a voucher is assigned and status is changed to Assigned.</a:t>
            </a:r>
            <a:br>
              <a:rPr lang="en-IN" sz="1800" dirty="0"/>
            </a:br>
            <a:r>
              <a:rPr lang="en-IN" sz="1800" dirty="0"/>
              <a:t> </a:t>
            </a:r>
            <a:br>
              <a:rPr lang="en-IN" sz="1800" dirty="0"/>
            </a:br>
            <a:r>
              <a:rPr lang="en-IN" sz="1800" dirty="0"/>
              <a:t> </a:t>
            </a:r>
            <a:br>
              <a:rPr lang="en-IN" sz="1800" dirty="0"/>
            </a:br>
            <a:r>
              <a:rPr lang="en-IN" sz="2400" b="1" dirty="0">
                <a:solidFill>
                  <a:schemeClr val="accent1">
                    <a:lumMod val="75000"/>
                  </a:schemeClr>
                </a:solidFill>
              </a:rPr>
              <a:t>Approval Process:</a:t>
            </a:r>
            <a:br>
              <a:rPr lang="en-IN" sz="1800" dirty="0"/>
            </a:br>
            <a:r>
              <a:rPr lang="en-IN" sz="1800" dirty="0"/>
              <a:t> </a:t>
            </a:r>
            <a:br>
              <a:rPr lang="en-IN" sz="1800" dirty="0"/>
            </a:br>
            <a:r>
              <a:rPr lang="en-IN" sz="1800" dirty="0"/>
              <a:t>Once the request is submitted and status is draft , an approval process is initiated.</a:t>
            </a:r>
            <a:br>
              <a:rPr lang="en-IN" sz="1800" dirty="0"/>
            </a:br>
            <a:r>
              <a:rPr lang="en-IN" sz="1800" dirty="0"/>
              <a:t>The Approval is done by App Admin based on details of employee.</a:t>
            </a:r>
            <a:br>
              <a:rPr lang="en-IN" sz="1800" dirty="0"/>
            </a:br>
            <a:r>
              <a:rPr lang="en-IN" sz="1800" dirty="0"/>
              <a:t>If he/she is approved, the status is changed to Approved as a field update.</a:t>
            </a:r>
            <a:br>
              <a:rPr lang="en-IN" sz="1800" dirty="0"/>
            </a:br>
            <a:r>
              <a:rPr lang="en-IN" sz="1800" dirty="0"/>
              <a:t>If he/she rejects, the status is changed to rejected as a field Update.</a:t>
            </a:r>
            <a:br>
              <a:rPr lang="en-IN" sz="1800" dirty="0"/>
            </a:br>
            <a:r>
              <a:rPr lang="en-IN" sz="1800" dirty="0"/>
              <a:t> </a:t>
            </a:r>
            <a:br>
              <a:rPr lang="en-IN" sz="1800" dirty="0"/>
            </a:br>
            <a:endParaRPr lang="en-IN" sz="600" dirty="0"/>
          </a:p>
        </p:txBody>
      </p:sp>
    </p:spTree>
    <p:extLst>
      <p:ext uri="{BB962C8B-B14F-4D97-AF65-F5344CB8AC3E}">
        <p14:creationId xmlns:p14="http://schemas.microsoft.com/office/powerpoint/2010/main" val="264141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4551-E786-44FE-8CC2-C10A80F013FC}"/>
              </a:ext>
            </a:extLst>
          </p:cNvPr>
          <p:cNvSpPr>
            <a:spLocks noGrp="1"/>
          </p:cNvSpPr>
          <p:nvPr>
            <p:ph type="title"/>
          </p:nvPr>
        </p:nvSpPr>
        <p:spPr/>
        <p:txBody>
          <a:bodyPr/>
          <a:lstStyle/>
          <a:p>
            <a:r>
              <a:rPr lang="en-IN" b="1" dirty="0">
                <a:solidFill>
                  <a:schemeClr val="accent1">
                    <a:lumMod val="75000"/>
                  </a:schemeClr>
                </a:solidFill>
              </a:rPr>
              <a:t>Class Diagram:</a:t>
            </a:r>
          </a:p>
        </p:txBody>
      </p:sp>
      <p:pic>
        <p:nvPicPr>
          <p:cNvPr id="4" name="Content Placeholder 3">
            <a:extLst>
              <a:ext uri="{FF2B5EF4-FFF2-40B4-BE49-F238E27FC236}">
                <a16:creationId xmlns:a16="http://schemas.microsoft.com/office/drawing/2014/main" id="{D5071C2F-0A44-408A-B8E8-3899294454D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3383" y="1825625"/>
            <a:ext cx="5765234" cy="4351338"/>
          </a:xfrm>
          <a:prstGeom prst="rect">
            <a:avLst/>
          </a:prstGeom>
          <a:noFill/>
          <a:ln>
            <a:noFill/>
          </a:ln>
        </p:spPr>
      </p:pic>
    </p:spTree>
    <p:extLst>
      <p:ext uri="{BB962C8B-B14F-4D97-AF65-F5344CB8AC3E}">
        <p14:creationId xmlns:p14="http://schemas.microsoft.com/office/powerpoint/2010/main" val="113535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2CBB-C2E0-451B-976F-21FF4FA4D458}"/>
              </a:ext>
            </a:extLst>
          </p:cNvPr>
          <p:cNvSpPr>
            <a:spLocks noGrp="1"/>
          </p:cNvSpPr>
          <p:nvPr>
            <p:ph type="title"/>
          </p:nvPr>
        </p:nvSpPr>
        <p:spPr/>
        <p:txBody>
          <a:bodyPr/>
          <a:lstStyle/>
          <a:p>
            <a:r>
              <a:rPr lang="en-IN" b="1" dirty="0">
                <a:solidFill>
                  <a:schemeClr val="accent1">
                    <a:lumMod val="75000"/>
                  </a:schemeClr>
                </a:solidFill>
              </a:rPr>
              <a:t>Entity Relationship Diagram:</a:t>
            </a:r>
          </a:p>
        </p:txBody>
      </p:sp>
      <p:pic>
        <p:nvPicPr>
          <p:cNvPr id="4" name="Content Placeholder 3">
            <a:extLst>
              <a:ext uri="{FF2B5EF4-FFF2-40B4-BE49-F238E27FC236}">
                <a16:creationId xmlns:a16="http://schemas.microsoft.com/office/drawing/2014/main" id="{77E4F6ED-99DB-4982-B931-287EBDE33D4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4679" y="1825625"/>
            <a:ext cx="7142641" cy="4351338"/>
          </a:xfrm>
          <a:prstGeom prst="rect">
            <a:avLst/>
          </a:prstGeom>
          <a:noFill/>
          <a:ln>
            <a:noFill/>
          </a:ln>
        </p:spPr>
      </p:pic>
    </p:spTree>
    <p:extLst>
      <p:ext uri="{BB962C8B-B14F-4D97-AF65-F5344CB8AC3E}">
        <p14:creationId xmlns:p14="http://schemas.microsoft.com/office/powerpoint/2010/main" val="368020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6C90-DD7B-4493-8B61-60F33BBF4A3B}"/>
              </a:ext>
            </a:extLst>
          </p:cNvPr>
          <p:cNvSpPr>
            <a:spLocks noGrp="1"/>
          </p:cNvSpPr>
          <p:nvPr>
            <p:ph type="title"/>
          </p:nvPr>
        </p:nvSpPr>
        <p:spPr/>
        <p:txBody>
          <a:bodyPr/>
          <a:lstStyle/>
          <a:p>
            <a:r>
              <a:rPr lang="en-IN" b="1" dirty="0">
                <a:solidFill>
                  <a:schemeClr val="accent1">
                    <a:lumMod val="75000"/>
                  </a:schemeClr>
                </a:solidFill>
              </a:rPr>
              <a:t>Sequence Diagram of App User:</a:t>
            </a:r>
          </a:p>
        </p:txBody>
      </p:sp>
      <p:pic>
        <p:nvPicPr>
          <p:cNvPr id="4" name="Content Placeholder 3">
            <a:extLst>
              <a:ext uri="{FF2B5EF4-FFF2-40B4-BE49-F238E27FC236}">
                <a16:creationId xmlns:a16="http://schemas.microsoft.com/office/drawing/2014/main" id="{F5064193-5BBA-4E8C-9F0A-EED0A6C55D3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7948" y="1825625"/>
            <a:ext cx="6616103" cy="4351338"/>
          </a:xfrm>
          <a:prstGeom prst="rect">
            <a:avLst/>
          </a:prstGeom>
          <a:noFill/>
          <a:ln>
            <a:noFill/>
          </a:ln>
        </p:spPr>
      </p:pic>
    </p:spTree>
    <p:extLst>
      <p:ext uri="{BB962C8B-B14F-4D97-AF65-F5344CB8AC3E}">
        <p14:creationId xmlns:p14="http://schemas.microsoft.com/office/powerpoint/2010/main" val="1074908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1104</TotalTime>
  <Words>1402</Words>
  <Application>Microsoft Office PowerPoint</Application>
  <PresentationFormat>Widescreen</PresentationFormat>
  <Paragraphs>44</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Certification Management system          PREPARED FOR SFDC Training Capgemini Technology Services   MENTOR: Rahul Vikash   PREPARED BY Voleti Venkatesh</vt:lpstr>
      <vt:lpstr>Abstract: The Certification Management App is a Salesforce based management App. It basically issues certifications to employees who can request it through App User via Email. The App Admin creates certifications and Vouchers and App User’s Request for Certification is approved by App Admin and a Voucher is automatically assigned to Certification Request once it is Approved.   Scope – Features of system Following is the functionality provided by the system:  There are two categories of people who would access the system: App User and App Admin.   1.App User : Can Create, Edit and Delete Employees Can Create, Edit and Delete Certification Requests Can view Certifications and Vouchers Can view and Edit Reports and Dashboards Can Update status of Certification request to Pass or Fail. </vt:lpstr>
      <vt:lpstr>2.App Admin: Can  Create, Edit and Delete Certifications. Can Create, Edit and Delete Vouchers. Can view Certifications Requests and Employees Can view and Edit Reports and Dashboards Can Update status of Certification request to Approved or Rejected.     As we mentioned the Scopes of the App, The Out bounds of Scope include: The Employees login isn’t included in the Application The Employees can share their details and can only see their Approval in mail. Third Party applications like email integrations. </vt:lpstr>
      <vt:lpstr>Employees Object: The Employees object is used to have the records related to Employees. Fields: Emp Id Emp Name Employee Email Primary Skill Secondary Skill Experience Comments  Certification Object: The certifications object is used to have records related to Certifications. Fields: Cert Id Cert Name Comments    </vt:lpstr>
      <vt:lpstr>Voucher Object: The Voucher object contains the Voucher ID and other related fields to Vouchers. Fields: Voucher Id Voucher Cost Certification-Lookup Relationship Validity-Date Active- Boolean Comments     Certification Request Object: The certification Request Object contains the Vital Relationships with Employees, Vouchers and certifications. Fields: Certification - Master-Detail Relationship Employees – Master-Detail Relationship Voucher (lookup) Due Date Status (Picklist)   Draft,   Approved  Rejected Comments </vt:lpstr>
      <vt:lpstr>Routing – Process Builder and Approval Process:   Process Builder   It contains a process Builder which contains different stages   When the status is set to draft it initiates approval process by sending conformation email to employee that the request is submitted. Based on Approval ,if the status is Approved the employee and App user gets notified that the request is approved. If status is rejected, the comments will be posted along with mail to Employee and App User. Once, status is approved a voucher is assigned and status is changed to Assigned.     Approval Process:   Once the request is submitted and status is draft , an approval process is initiated. The Approval is done by App Admin based on details of employee. If he/she is approved, the status is changed to Approved as a field update. If he/she rejects, the status is changed to rejected as a field Update.   </vt:lpstr>
      <vt:lpstr>Class Diagram:</vt:lpstr>
      <vt:lpstr>Entity Relationship Diagram:</vt:lpstr>
      <vt:lpstr>Sequence Diagram of App User:</vt:lpstr>
      <vt:lpstr>Sequence Diagram of App Admin:</vt:lpstr>
      <vt:lpstr>Activity Diagram for App user:</vt:lpstr>
      <vt:lpstr>Activity Diagram for App Admin:</vt:lpstr>
      <vt:lpstr>Flow Chart:</vt:lpstr>
      <vt:lpstr>Use Case Diagram:</vt:lpstr>
      <vt:lpstr>Validations – Rules and triggers Rules: The rules here include for the inputs and validations that are to be followed in order to function App smoothly. The rules include: The Employee ID must be unique Experience must be in years completed Certification Name must be unique Due Date must not be less than Today. Status should always be Draft at the beginning.  Once an employee has requested for certification, he cannot make any more requests - Same certification and Voucher cannot be used over again, if already used.  Voucher Name must be unique and 10 chars long.  Validity should be greater than today.   A Voucher should be Active for it to be applied.  If a request has been approved and has no voucher, but a voucher is available, then it should be automatically applied.   Triggers: The Apex Triggers help in managing the validations and for proper functioning of App. I used 3 Triggers. 1.Checking Duplicates (Certification Request) : This trigger helps us in checking if a Certification request is not being made with the same set of Certification and Voucher details, which were used previously (if any).    2.Employee Duplicate (Certification Request) This trigger helps us in checking if a Certification request is being made with an Employee who already has a request pending or approved.  </vt:lpstr>
      <vt:lpstr>3.Auto Voucher (Certification Request) This trigger comes into run only when a Request Status has been set to Approved without any voucher for that Request. If a voucher is available in the Voucher object for that certification (unused), then only this trigger will help in applying that voucher to the appropriate Request and deactivate that voucher.     Assumptions:  The Assumptions include:  Employee sends his information through Email to App User. The Employee is not a type of User in Salesforce App Admin cannot add App Users. Employee cannot modify his details in salesforce. Employee request status is passed through Email Certification request is assigned to approved by the Approval Process, but not when a voucher has been applied. Reports and Dashboards have the time frequency set to the Current Financial Year, and this can be changed be the viewer accordingly, to fit his timeline. </vt:lpstr>
      <vt:lpstr>Application Flow:  App Admin creates Certifications and Vouchers. Employees can request to App User through Email. App User adds Employees details and raises certification Requests. The status of request is draft initially and is sent for approval. App Admin Approves or Rejects the request and email notification is sent to App User and employee. Once it is Approved and no voucher is added to request, a voucher is automatically assigned to it which is active. Employee sends the status of his request passed to him from App Admin to App User App User modifies the status of request to Passed or failed. The employee cannot apply for certification again once he is passed or failed. This is the flow of certification management Application.   </vt:lpstr>
      <vt:lpstr>New Employees fill Out Form: </vt:lpstr>
      <vt:lpstr>New Certification fill Out Form:</vt:lpstr>
      <vt:lpstr>New Voucher fill out form:</vt:lpstr>
      <vt:lpstr>New Certification Request form:</vt:lpstr>
      <vt:lpstr>Certification Management System:  Home Page </vt:lpstr>
      <vt:lpstr>Add Employee  </vt:lpstr>
      <vt:lpstr>List of employees</vt:lpstr>
      <vt:lpstr>Record Details</vt:lpstr>
      <vt:lpstr>Delete Employee</vt:lpstr>
      <vt:lpstr>Update Employee</vt:lpstr>
      <vt:lpstr>Add Certification</vt:lpstr>
      <vt:lpstr>List of Certifications</vt:lpstr>
      <vt:lpstr>Certification Record Details</vt:lpstr>
      <vt:lpstr>Delete Certification</vt:lpstr>
      <vt:lpstr>Update Certification</vt:lpstr>
      <vt:lpstr>Add Vouchers</vt:lpstr>
      <vt:lpstr>List of Voucher</vt:lpstr>
      <vt:lpstr>Voucher Record Detail</vt:lpstr>
      <vt:lpstr>Delete Voucher:</vt:lpstr>
      <vt:lpstr>Edit Voucher</vt:lpstr>
      <vt:lpstr>Add Certification request</vt:lpstr>
      <vt:lpstr>List of Certification request</vt:lpstr>
      <vt:lpstr>Certification request Record Details</vt:lpstr>
      <vt:lpstr>Update Certification request</vt:lpstr>
      <vt:lpstr>Dashboards</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Certification Management system          PREPARED FOR SFDC Training Capgemini Technology Services   MENTOR: Rahul Vikash   PREPARED BY Voleti Venkatesh</dc:title>
  <dc:creator>venkatesh voleti</dc:creator>
  <cp:lastModifiedBy>venkatesh voleti</cp:lastModifiedBy>
  <cp:revision>42</cp:revision>
  <dcterms:created xsi:type="dcterms:W3CDTF">2020-05-04T11:54:18Z</dcterms:created>
  <dcterms:modified xsi:type="dcterms:W3CDTF">2020-05-05T06:31:32Z</dcterms:modified>
</cp:coreProperties>
</file>